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sldIdLst>
    <p:sldId id="257" r:id="rId2"/>
    <p:sldId id="318" r:id="rId3"/>
    <p:sldId id="338" r:id="rId4"/>
    <p:sldId id="370" r:id="rId5"/>
    <p:sldId id="317" r:id="rId6"/>
    <p:sldId id="335" r:id="rId7"/>
    <p:sldId id="336" r:id="rId8"/>
    <p:sldId id="368" r:id="rId9"/>
    <p:sldId id="333" r:id="rId10"/>
    <p:sldId id="342" r:id="rId11"/>
    <p:sldId id="343" r:id="rId12"/>
    <p:sldId id="320" r:id="rId13"/>
    <p:sldId id="321" r:id="rId14"/>
    <p:sldId id="355" r:id="rId15"/>
    <p:sldId id="360" r:id="rId16"/>
    <p:sldId id="348" r:id="rId17"/>
    <p:sldId id="349" r:id="rId18"/>
    <p:sldId id="339" r:id="rId19"/>
    <p:sldId id="341" r:id="rId20"/>
    <p:sldId id="357" r:id="rId21"/>
    <p:sldId id="350" r:id="rId22"/>
    <p:sldId id="361" r:id="rId23"/>
    <p:sldId id="351" r:id="rId24"/>
    <p:sldId id="356" r:id="rId25"/>
    <p:sldId id="358" r:id="rId26"/>
    <p:sldId id="362" r:id="rId27"/>
    <p:sldId id="364" r:id="rId28"/>
    <p:sldId id="365" r:id="rId29"/>
    <p:sldId id="366" r:id="rId30"/>
    <p:sldId id="367" r:id="rId31"/>
    <p:sldId id="372" r:id="rId32"/>
    <p:sldId id="325" r:id="rId33"/>
    <p:sldId id="324" r:id="rId34"/>
    <p:sldId id="326" r:id="rId35"/>
    <p:sldId id="374" r:id="rId36"/>
    <p:sldId id="375" r:id="rId37"/>
    <p:sldId id="376" r:id="rId38"/>
    <p:sldId id="377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90" r:id="rId48"/>
    <p:sldId id="391" r:id="rId49"/>
    <p:sldId id="275" r:id="rId50"/>
  </p:sldIdLst>
  <p:sldSz cx="12192000" cy="6858000"/>
  <p:notesSz cx="7010400" cy="92964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yriad Pro" panose="020B0503030403020204" charset="0"/>
      <p:regular r:id="rId56"/>
      <p:bold r:id="rId57"/>
      <p:italic r:id="rId58"/>
      <p:boldItalic r:id="rId59"/>
    </p:embeddedFont>
    <p:embeddedFont>
      <p:font typeface="Myriad Pro Semibold" panose="020B0604020202020204" charset="0"/>
      <p:regular r:id="rId60"/>
      <p:bold r:id="rId61"/>
      <p:italic r:id="rId62"/>
      <p:boldItalic r:id="rId63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C65"/>
    <a:srgbClr val="1B2C57"/>
    <a:srgbClr val="C7A462"/>
    <a:srgbClr val="595959"/>
    <a:srgbClr val="727272"/>
    <a:srgbClr val="D7AD65"/>
    <a:srgbClr val="D9AD65"/>
    <a:srgbClr val="D7AF67"/>
    <a:srgbClr val="D8AE66"/>
    <a:srgbClr val="D8A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6421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SWOT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Sheet1!$A$2:$A$5</c:f>
              <c:strCache>
                <c:ptCount val="4"/>
                <c:pt idx="0">
                  <c:v>Güçlü Yönler</c:v>
                </c:pt>
                <c:pt idx="1">
                  <c:v>Tehditler</c:v>
                </c:pt>
                <c:pt idx="2">
                  <c:v>Fırsatlar</c:v>
                </c:pt>
                <c:pt idx="3">
                  <c:v>Zayıf Yönler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6-4046-A226-05884FA3B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GDP!$A$7</c:f>
              <c:strCache>
                <c:ptCount val="1"/>
                <c:pt idx="0">
                  <c:v>Paraguay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GDP!$B$6:$U$6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GDP!$B$7:$U$7</c:f>
              <c:numCache>
                <c:formatCode>#,##0.0</c:formatCode>
                <c:ptCount val="20"/>
                <c:pt idx="0">
                  <c:v>8.8000000000000007</c:v>
                </c:pt>
                <c:pt idx="1">
                  <c:v>8.5</c:v>
                </c:pt>
                <c:pt idx="2">
                  <c:v>7.2</c:v>
                </c:pt>
                <c:pt idx="3">
                  <c:v>7.7</c:v>
                </c:pt>
                <c:pt idx="4">
                  <c:v>9.6999999999999993</c:v>
                </c:pt>
                <c:pt idx="5">
                  <c:v>10.7</c:v>
                </c:pt>
                <c:pt idx="6">
                  <c:v>13.4</c:v>
                </c:pt>
                <c:pt idx="7">
                  <c:v>17.8</c:v>
                </c:pt>
                <c:pt idx="8">
                  <c:v>24.6</c:v>
                </c:pt>
                <c:pt idx="9">
                  <c:v>22.3</c:v>
                </c:pt>
                <c:pt idx="10">
                  <c:v>27.2</c:v>
                </c:pt>
                <c:pt idx="11">
                  <c:v>33.700000000000003</c:v>
                </c:pt>
                <c:pt idx="12">
                  <c:v>33.4</c:v>
                </c:pt>
                <c:pt idx="13">
                  <c:v>38.6</c:v>
                </c:pt>
                <c:pt idx="14">
                  <c:v>40.299999999999997</c:v>
                </c:pt>
                <c:pt idx="15">
                  <c:v>36.200000000000003</c:v>
                </c:pt>
                <c:pt idx="16">
                  <c:v>36</c:v>
                </c:pt>
                <c:pt idx="17">
                  <c:v>39</c:v>
                </c:pt>
                <c:pt idx="18">
                  <c:v>40.4</c:v>
                </c:pt>
                <c:pt idx="19">
                  <c:v>38.1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38-4456-B9EF-3821F7C8C982}"/>
            </c:ext>
          </c:extLst>
        </c:ser>
        <c:ser>
          <c:idx val="1"/>
          <c:order val="1"/>
          <c:tx>
            <c:strRef>
              <c:f>GDP!$A$8</c:f>
              <c:strCache>
                <c:ptCount val="1"/>
                <c:pt idx="0">
                  <c:v>Uruguay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GDP!$B$6:$U$6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GDP!$B$8:$U$8</c:f>
              <c:numCache>
                <c:formatCode>#,##0.0</c:formatCode>
                <c:ptCount val="20"/>
                <c:pt idx="0">
                  <c:v>22.8</c:v>
                </c:pt>
                <c:pt idx="1">
                  <c:v>20.9</c:v>
                </c:pt>
                <c:pt idx="2">
                  <c:v>13.6</c:v>
                </c:pt>
                <c:pt idx="3">
                  <c:v>12</c:v>
                </c:pt>
                <c:pt idx="4">
                  <c:v>13.7</c:v>
                </c:pt>
                <c:pt idx="5">
                  <c:v>17.399999999999999</c:v>
                </c:pt>
                <c:pt idx="6">
                  <c:v>19.600000000000001</c:v>
                </c:pt>
                <c:pt idx="7">
                  <c:v>23.4</c:v>
                </c:pt>
                <c:pt idx="8">
                  <c:v>30.4</c:v>
                </c:pt>
                <c:pt idx="9">
                  <c:v>31.7</c:v>
                </c:pt>
                <c:pt idx="10">
                  <c:v>40.299999999999997</c:v>
                </c:pt>
                <c:pt idx="11">
                  <c:v>47.9</c:v>
                </c:pt>
                <c:pt idx="12">
                  <c:v>51.3</c:v>
                </c:pt>
                <c:pt idx="13">
                  <c:v>57.5</c:v>
                </c:pt>
                <c:pt idx="14">
                  <c:v>57.2</c:v>
                </c:pt>
                <c:pt idx="15">
                  <c:v>53.3</c:v>
                </c:pt>
                <c:pt idx="16">
                  <c:v>52.7</c:v>
                </c:pt>
                <c:pt idx="17">
                  <c:v>59.5</c:v>
                </c:pt>
                <c:pt idx="18">
                  <c:v>59.6</c:v>
                </c:pt>
                <c:pt idx="19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38-4456-B9EF-3821F7C8C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4599680"/>
        <c:axId val="554600008"/>
      </c:lineChart>
      <c:catAx>
        <c:axId val="55459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600008"/>
        <c:crosses val="autoZero"/>
        <c:auto val="1"/>
        <c:lblAlgn val="ctr"/>
        <c:lblOffset val="100"/>
        <c:noMultiLvlLbl val="0"/>
      </c:catAx>
      <c:valAx>
        <c:axId val="554600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59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Kişi</a:t>
            </a:r>
            <a:r>
              <a:rPr lang="tr-TR" baseline="0"/>
              <a:t> Başına Düşen GSYİH (ABD Doları)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Data!$A$6</c:f>
              <c:strCache>
                <c:ptCount val="1"/>
                <c:pt idx="0">
                  <c:v>Paraguay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Data!$B$4:$U$4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Data!$B$6:$U$6</c:f>
              <c:numCache>
                <c:formatCode>0</c:formatCode>
                <c:ptCount val="20"/>
                <c:pt idx="0">
                  <c:v>1663.6052517195133</c:v>
                </c:pt>
                <c:pt idx="1">
                  <c:v>1565.0537119264138</c:v>
                </c:pt>
                <c:pt idx="2">
                  <c:v>1300.8514261026303</c:v>
                </c:pt>
                <c:pt idx="3">
                  <c:v>1365.416418118059</c:v>
                </c:pt>
                <c:pt idx="4">
                  <c:v>1679.4971714390881</c:v>
                </c:pt>
                <c:pt idx="5">
                  <c:v>1843.6337910831674</c:v>
                </c:pt>
                <c:pt idx="6">
                  <c:v>2271.090037619329</c:v>
                </c:pt>
                <c:pt idx="7">
                  <c:v>2976.825503278269</c:v>
                </c:pt>
                <c:pt idx="8">
                  <c:v>4041.5838764302498</c:v>
                </c:pt>
                <c:pt idx="9">
                  <c:v>3624.5710580716882</c:v>
                </c:pt>
                <c:pt idx="10">
                  <c:v>4355.9349386773447</c:v>
                </c:pt>
                <c:pt idx="11">
                  <c:v>5322.9637598767085</c:v>
                </c:pt>
                <c:pt idx="12">
                  <c:v>5183.0828769131522</c:v>
                </c:pt>
                <c:pt idx="13">
                  <c:v>5926.8328628434429</c:v>
                </c:pt>
                <c:pt idx="14">
                  <c:v>6102.9432327232598</c:v>
                </c:pt>
                <c:pt idx="15">
                  <c:v>5406.7038570833838</c:v>
                </c:pt>
                <c:pt idx="16">
                  <c:v>5319.4102178970252</c:v>
                </c:pt>
                <c:pt idx="17">
                  <c:v>5680.5807682635259</c:v>
                </c:pt>
                <c:pt idx="18">
                  <c:v>5805.675616388693</c:v>
                </c:pt>
                <c:pt idx="19">
                  <c:v>5414.7991379325786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33-4C25-B482-69DCF8307FA2}"/>
            </c:ext>
          </c:extLst>
        </c:ser>
        <c:ser>
          <c:idx val="2"/>
          <c:order val="1"/>
          <c:tx>
            <c:strRef>
              <c:f>Data!$A$7</c:f>
              <c:strCache>
                <c:ptCount val="1"/>
                <c:pt idx="0">
                  <c:v>Uruguay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Data!$B$4:$U$4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strCache>
            </c:strRef>
          </c:cat>
          <c:val>
            <c:numRef>
              <c:f>Data!$B$7:$U$7</c:f>
              <c:numCache>
                <c:formatCode>0</c:formatCode>
                <c:ptCount val="20"/>
                <c:pt idx="0">
                  <c:v>6875.0213275527594</c:v>
                </c:pt>
                <c:pt idx="1">
                  <c:v>6284.4559004492767</c:v>
                </c:pt>
                <c:pt idx="2">
                  <c:v>4090.8992674249471</c:v>
                </c:pt>
                <c:pt idx="3">
                  <c:v>3624.1980524334208</c:v>
                </c:pt>
                <c:pt idx="4">
                  <c:v>4120.5566110124164</c:v>
                </c:pt>
                <c:pt idx="5">
                  <c:v>5226.9378057201075</c:v>
                </c:pt>
                <c:pt idx="6">
                  <c:v>5887.8487033755682</c:v>
                </c:pt>
                <c:pt idx="7">
                  <c:v>7026.5114912061772</c:v>
                </c:pt>
                <c:pt idx="8">
                  <c:v>9091.0790391691953</c:v>
                </c:pt>
                <c:pt idx="9">
                  <c:v>9451.9324486993428</c:v>
                </c:pt>
                <c:pt idx="10">
                  <c:v>11992.016626177407</c:v>
                </c:pt>
                <c:pt idx="11">
                  <c:v>14236.681188686012</c:v>
                </c:pt>
                <c:pt idx="12">
                  <c:v>15171.584663418806</c:v>
                </c:pt>
                <c:pt idx="13">
                  <c:v>16973.67421302171</c:v>
                </c:pt>
                <c:pt idx="14">
                  <c:v>16831.972944077828</c:v>
                </c:pt>
                <c:pt idx="15">
                  <c:v>15613.764272642899</c:v>
                </c:pt>
                <c:pt idx="16">
                  <c:v>15387.144029944648</c:v>
                </c:pt>
                <c:pt idx="17">
                  <c:v>17322.147389116577</c:v>
                </c:pt>
                <c:pt idx="18">
                  <c:v>17277.970110185208</c:v>
                </c:pt>
                <c:pt idx="19">
                  <c:v>16190.126957282693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33-4C25-B482-69DCF8307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4889144"/>
        <c:axId val="524889472"/>
      </c:lineChart>
      <c:catAx>
        <c:axId val="52488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889472"/>
        <c:crosses val="autoZero"/>
        <c:auto val="1"/>
        <c:lblAlgn val="ctr"/>
        <c:lblOffset val="100"/>
        <c:noMultiLvlLbl val="0"/>
      </c:catAx>
      <c:valAx>
        <c:axId val="52488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88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F8965-A79F-4A9B-B70A-FC7FE21BA134}" type="datetimeFigureOut">
              <a:rPr lang="tr-TR" smtClean="0"/>
              <a:t>09.11.2020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90B0-57C3-449B-B3E1-9190DD3522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83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18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0D533D-AEF8-484B-AC60-33C576C67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8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4F5A-8CAD-465D-8FBF-95B9D3615D17}" type="slidenum">
              <a:rPr lang="tr-TR" smtClean="0"/>
              <a:pPr/>
              <a:t>‹#›</a:t>
            </a:fld>
            <a:r>
              <a:rPr lang="tr-TR"/>
              <a:t>/20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278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AE264D-BFCB-4EC8-B032-C8BF9C272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75CA-BF94-476E-9539-CD583E902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8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4F5A-8CAD-465D-8FBF-95B9D3615D17}" type="slidenum">
              <a:rPr lang="tr-TR" smtClean="0"/>
              <a:pPr/>
              <a:t>‹#›</a:t>
            </a:fld>
            <a:r>
              <a:rPr lang="tr-TR" dirty="0"/>
              <a:t> / 20</a:t>
            </a:r>
          </a:p>
        </p:txBody>
      </p:sp>
    </p:spTree>
    <p:extLst>
      <p:ext uri="{BB962C8B-B14F-4D97-AF65-F5344CB8AC3E}">
        <p14:creationId xmlns:p14="http://schemas.microsoft.com/office/powerpoint/2010/main" val="217625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visitingargentina.com.ar/mapas/mapa-politico-argentina.jpg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Excel_Worksheet11.xlsx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emf"/><Relationship Id="rId5" Type="http://schemas.openxmlformats.org/officeDocument/2006/relationships/package" Target="../embeddings/Microsoft_Excel_Worksheet15.xlsx"/><Relationship Id="rId4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5.emf"/><Relationship Id="rId5" Type="http://schemas.openxmlformats.org/officeDocument/2006/relationships/package" Target="../embeddings/Microsoft_Excel_Worksheet17.xlsx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emf"/><Relationship Id="rId5" Type="http://schemas.openxmlformats.org/officeDocument/2006/relationships/package" Target="../embeddings/Microsoft_Excel_Worksheet19.xlsx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Excel_Worksheet21.xlsx"/><Relationship Id="rId4" Type="http://schemas.openxmlformats.org/officeDocument/2006/relationships/image" Target="../media/image32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uenosaires@ticaret.gov.t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6488E-5D32-42E7-B6AB-C62A20A32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999" y="6378927"/>
            <a:ext cx="2743200" cy="365125"/>
          </a:xfrm>
        </p:spPr>
        <p:txBody>
          <a:bodyPr/>
          <a:lstStyle/>
          <a:p>
            <a:fld id="{99474F5A-8CAD-465D-8FBF-95B9D3615D17}" type="slidenum">
              <a:rPr lang="tr-TR" smtClean="0"/>
              <a:t>1</a:t>
            </a:fld>
            <a:endParaRPr lang="tr-TR" dirty="0"/>
          </a:p>
        </p:txBody>
      </p:sp>
      <p:pic>
        <p:nvPicPr>
          <p:cNvPr id="4" name="Picture 3" descr="ppt_sunum_format-01.png">
            <a:extLst>
              <a:ext uri="{FF2B5EF4-FFF2-40B4-BE49-F238E27FC236}">
                <a16:creationId xmlns:a16="http://schemas.microsoft.com/office/drawing/2014/main" id="{9A3312D6-5EF7-DE45-BDE0-6C6A9A863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7" y="0"/>
            <a:ext cx="12216907" cy="6874800"/>
          </a:xfrm>
          <a:prstGeom prst="rect">
            <a:avLst/>
          </a:prstGeom>
        </p:spPr>
      </p:pic>
      <p:pic>
        <p:nvPicPr>
          <p:cNvPr id="5" name="Picture 4" descr="Untitled-1.png">
            <a:extLst>
              <a:ext uri="{FF2B5EF4-FFF2-40B4-BE49-F238E27FC236}">
                <a16:creationId xmlns:a16="http://schemas.microsoft.com/office/drawing/2014/main" id="{44E29475-FB79-7946-A9C0-4F0B4AAEE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04" y="908959"/>
            <a:ext cx="4079681" cy="1234015"/>
          </a:xfrm>
          <a:prstGeom prst="rect">
            <a:avLst/>
          </a:prstGeom>
        </p:spPr>
      </p:pic>
      <p:sp>
        <p:nvSpPr>
          <p:cNvPr id="7" name="Dikdörtgen 5">
            <a:extLst>
              <a:ext uri="{FF2B5EF4-FFF2-40B4-BE49-F238E27FC236}">
                <a16:creationId xmlns:a16="http://schemas.microsoft.com/office/drawing/2014/main" id="{AF095B60-D873-4133-A105-1918041DFB15}"/>
              </a:ext>
            </a:extLst>
          </p:cNvPr>
          <p:cNvSpPr/>
          <p:nvPr/>
        </p:nvSpPr>
        <p:spPr>
          <a:xfrm>
            <a:off x="1924644" y="4028384"/>
            <a:ext cx="831779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sz="2400" b="1" dirty="0">
                <a:solidFill>
                  <a:schemeClr val="bg1"/>
                </a:solidFill>
                <a:latin typeface="Myriad Pro Semibold" panose="020B0403030403020204" pitchFamily="34" charset="0"/>
              </a:rPr>
              <a:t>Biray KUŞ Ticaret Müşaviri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F095B60-D873-4133-A105-1918041DFB15}"/>
              </a:ext>
            </a:extLst>
          </p:cNvPr>
          <p:cNvSpPr/>
          <p:nvPr/>
        </p:nvSpPr>
        <p:spPr>
          <a:xfrm>
            <a:off x="3719034" y="2619057"/>
            <a:ext cx="4729018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sz="2400" b="1" dirty="0">
                <a:solidFill>
                  <a:schemeClr val="bg1"/>
                </a:solidFill>
                <a:latin typeface="Myriad Pro Semibold" panose="020B0403030403020204" pitchFamily="34" charset="0"/>
              </a:rPr>
              <a:t>BUENOS AIRES TİCARET MÜŞAVİRLİĞİ</a:t>
            </a:r>
            <a:endParaRPr lang="tr-TR" sz="3200" b="1" dirty="0">
              <a:solidFill>
                <a:schemeClr val="bg1"/>
              </a:solidFill>
              <a:latin typeface="Myriad Pro Semibold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E25BFD-19A5-49B0-969F-697D698B8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10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533F8D9A-EB8A-495C-8013-CBB6EB98B0C1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03D4923D-81CE-450E-A7E3-D5A053884DE7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B41BCAFF-712C-40BC-9C4B-145497E1B5A0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B575B8D9-A245-4461-BC4E-CA5BF8DEA74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TİCARET ÖNÜNDE ENGELLER-VERGİLER</a:t>
              </a:r>
            </a:p>
          </p:txBody>
        </p:sp>
      </p:grpSp>
      <p:sp>
        <p:nvSpPr>
          <p:cNvPr id="7" name="Yuvarlatılmış Dikdörtgen 34">
            <a:extLst>
              <a:ext uri="{FF2B5EF4-FFF2-40B4-BE49-F238E27FC236}">
                <a16:creationId xmlns:a16="http://schemas.microsoft.com/office/drawing/2014/main" id="{594DA7B4-5BF1-4CC9-A719-3AD3CE683CD2}"/>
              </a:ext>
            </a:extLst>
          </p:cNvPr>
          <p:cNvSpPr/>
          <p:nvPr/>
        </p:nvSpPr>
        <p:spPr>
          <a:xfrm>
            <a:off x="1514798" y="2256197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MERCOSUR (Güney Ortak Pazarı)</a:t>
            </a:r>
          </a:p>
        </p:txBody>
      </p:sp>
      <p:sp>
        <p:nvSpPr>
          <p:cNvPr id="8" name="Yuvarlatılmış Dikdörtgen 18">
            <a:extLst>
              <a:ext uri="{FF2B5EF4-FFF2-40B4-BE49-F238E27FC236}">
                <a16:creationId xmlns:a16="http://schemas.microsoft.com/office/drawing/2014/main" id="{011808C7-E219-493D-90FB-D77E54F7C8BC}"/>
              </a:ext>
            </a:extLst>
          </p:cNvPr>
          <p:cNvSpPr/>
          <p:nvPr/>
        </p:nvSpPr>
        <p:spPr>
          <a:xfrm>
            <a:off x="2367041" y="3209155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Güney Amerika’nın en büyük ticaret bloğu</a:t>
            </a:r>
          </a:p>
        </p:txBody>
      </p:sp>
      <p:sp>
        <p:nvSpPr>
          <p:cNvPr id="9" name="Yuvarlatılmış Dikdörtgen 18">
            <a:extLst>
              <a:ext uri="{FF2B5EF4-FFF2-40B4-BE49-F238E27FC236}">
                <a16:creationId xmlns:a16="http://schemas.microsoft.com/office/drawing/2014/main" id="{022B4014-BE01-4738-8FE4-7164FAE558AF}"/>
              </a:ext>
            </a:extLst>
          </p:cNvPr>
          <p:cNvSpPr/>
          <p:nvPr/>
        </p:nvSpPr>
        <p:spPr>
          <a:xfrm>
            <a:off x="2367041" y="4102617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Tarifelerde İndirim</a:t>
            </a:r>
          </a:p>
        </p:txBody>
      </p:sp>
      <p:sp>
        <p:nvSpPr>
          <p:cNvPr id="10" name="Yuvarlatılmış Dikdörtgen 18">
            <a:extLst>
              <a:ext uri="{FF2B5EF4-FFF2-40B4-BE49-F238E27FC236}">
                <a16:creationId xmlns:a16="http://schemas.microsoft.com/office/drawing/2014/main" id="{AAC57B62-ABBF-4B37-99E5-37CF30F0E5D9}"/>
              </a:ext>
            </a:extLst>
          </p:cNvPr>
          <p:cNvSpPr/>
          <p:nvPr/>
        </p:nvSpPr>
        <p:spPr>
          <a:xfrm>
            <a:off x="2367041" y="4939044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Tarife Dışı Engellerin Kaldırılması</a:t>
            </a:r>
          </a:p>
        </p:txBody>
      </p:sp>
      <p:sp>
        <p:nvSpPr>
          <p:cNvPr id="11" name="Yuvarlatılmış Dikdörtgen 18">
            <a:extLst>
              <a:ext uri="{FF2B5EF4-FFF2-40B4-BE49-F238E27FC236}">
                <a16:creationId xmlns:a16="http://schemas.microsoft.com/office/drawing/2014/main" id="{27E800F4-CF75-4920-835F-88A553F2FF9D}"/>
              </a:ext>
            </a:extLst>
          </p:cNvPr>
          <p:cNvSpPr/>
          <p:nvPr/>
        </p:nvSpPr>
        <p:spPr>
          <a:xfrm>
            <a:off x="2367041" y="5824493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Üçüncü Ülkelere Ortak Gümrük Tarifesi</a:t>
            </a:r>
          </a:p>
        </p:txBody>
      </p:sp>
    </p:spTree>
    <p:extLst>
      <p:ext uri="{BB962C8B-B14F-4D97-AF65-F5344CB8AC3E}">
        <p14:creationId xmlns:p14="http://schemas.microsoft.com/office/powerpoint/2010/main" val="383280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663A59-7702-4DBB-A385-3D418D229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11</a:t>
            </a:fld>
            <a:r>
              <a:rPr lang="tr-TR"/>
              <a:t>/20</a:t>
            </a:r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69912-E7C5-40A6-B60E-4304F7D2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704" y="1637818"/>
            <a:ext cx="5430298" cy="5220182"/>
          </a:xfrm>
          <a:prstGeom prst="rect">
            <a:avLst/>
          </a:prstGeom>
        </p:spPr>
      </p:pic>
      <p:sp>
        <p:nvSpPr>
          <p:cNvPr id="4" name="Yuvarlatılmış Dikdörtgen 18">
            <a:extLst>
              <a:ext uri="{FF2B5EF4-FFF2-40B4-BE49-F238E27FC236}">
                <a16:creationId xmlns:a16="http://schemas.microsoft.com/office/drawing/2014/main" id="{A5EE600C-CB82-4757-A134-C6610C12F9AF}"/>
              </a:ext>
            </a:extLst>
          </p:cNvPr>
          <p:cNvSpPr/>
          <p:nvPr/>
        </p:nvSpPr>
        <p:spPr>
          <a:xfrm>
            <a:off x="143197" y="3196457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Şili</a:t>
            </a:r>
          </a:p>
        </p:txBody>
      </p:sp>
      <p:sp>
        <p:nvSpPr>
          <p:cNvPr id="5" name="Yuvarlatılmış Dikdörtgen 18">
            <a:extLst>
              <a:ext uri="{FF2B5EF4-FFF2-40B4-BE49-F238E27FC236}">
                <a16:creationId xmlns:a16="http://schemas.microsoft.com/office/drawing/2014/main" id="{C7582BD9-BE88-45CF-9897-E767509D346A}"/>
              </a:ext>
            </a:extLst>
          </p:cNvPr>
          <p:cNvSpPr/>
          <p:nvPr/>
        </p:nvSpPr>
        <p:spPr>
          <a:xfrm>
            <a:off x="143196" y="4229618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Bolivya</a:t>
            </a:r>
          </a:p>
        </p:txBody>
      </p:sp>
      <p:sp>
        <p:nvSpPr>
          <p:cNvPr id="6" name="Yuvarlatılmış Dikdörtgen 18">
            <a:extLst>
              <a:ext uri="{FF2B5EF4-FFF2-40B4-BE49-F238E27FC236}">
                <a16:creationId xmlns:a16="http://schemas.microsoft.com/office/drawing/2014/main" id="{819BCEEB-E5B0-4161-92DB-F74C6FCCB233}"/>
              </a:ext>
            </a:extLst>
          </p:cNvPr>
          <p:cNvSpPr/>
          <p:nvPr/>
        </p:nvSpPr>
        <p:spPr>
          <a:xfrm>
            <a:off x="143196" y="3736254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Kolombiya</a:t>
            </a:r>
          </a:p>
        </p:txBody>
      </p:sp>
      <p:sp>
        <p:nvSpPr>
          <p:cNvPr id="7" name="Yuvarlatılmış Dikdörtgen 18">
            <a:extLst>
              <a:ext uri="{FF2B5EF4-FFF2-40B4-BE49-F238E27FC236}">
                <a16:creationId xmlns:a16="http://schemas.microsoft.com/office/drawing/2014/main" id="{A923FC41-D35F-472E-A840-0C0A0B8C42B5}"/>
              </a:ext>
            </a:extLst>
          </p:cNvPr>
          <p:cNvSpPr/>
          <p:nvPr/>
        </p:nvSpPr>
        <p:spPr>
          <a:xfrm>
            <a:off x="143195" y="4722982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Ekvator</a:t>
            </a:r>
          </a:p>
        </p:txBody>
      </p:sp>
      <p:sp>
        <p:nvSpPr>
          <p:cNvPr id="8" name="Yuvarlatılmış Dikdörtgen 18">
            <a:extLst>
              <a:ext uri="{FF2B5EF4-FFF2-40B4-BE49-F238E27FC236}">
                <a16:creationId xmlns:a16="http://schemas.microsoft.com/office/drawing/2014/main" id="{0036C729-5E2F-49CB-A178-3D28143C578D}"/>
              </a:ext>
            </a:extLst>
          </p:cNvPr>
          <p:cNvSpPr/>
          <p:nvPr/>
        </p:nvSpPr>
        <p:spPr>
          <a:xfrm>
            <a:off x="143194" y="5179608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Peru</a:t>
            </a:r>
          </a:p>
        </p:txBody>
      </p:sp>
      <p:sp>
        <p:nvSpPr>
          <p:cNvPr id="9" name="Yuvarlatılmış Dikdörtgen 18">
            <a:extLst>
              <a:ext uri="{FF2B5EF4-FFF2-40B4-BE49-F238E27FC236}">
                <a16:creationId xmlns:a16="http://schemas.microsoft.com/office/drawing/2014/main" id="{0461F9BF-8CB2-4D3B-A8A2-81685D70B7CC}"/>
              </a:ext>
            </a:extLst>
          </p:cNvPr>
          <p:cNvSpPr/>
          <p:nvPr/>
        </p:nvSpPr>
        <p:spPr>
          <a:xfrm>
            <a:off x="143193" y="6156264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Meksika (Gözlemci)</a:t>
            </a:r>
          </a:p>
        </p:txBody>
      </p:sp>
      <p:sp>
        <p:nvSpPr>
          <p:cNvPr id="10" name="Yuvarlatılmış Dikdörtgen 18">
            <a:extLst>
              <a:ext uri="{FF2B5EF4-FFF2-40B4-BE49-F238E27FC236}">
                <a16:creationId xmlns:a16="http://schemas.microsoft.com/office/drawing/2014/main" id="{6CAFAD0D-0B55-4DE5-8440-456B47623A61}"/>
              </a:ext>
            </a:extLst>
          </p:cNvPr>
          <p:cNvSpPr/>
          <p:nvPr/>
        </p:nvSpPr>
        <p:spPr>
          <a:xfrm>
            <a:off x="143193" y="2595053"/>
            <a:ext cx="5285329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Ortak Devletler:</a:t>
            </a:r>
          </a:p>
        </p:txBody>
      </p:sp>
      <p:grpSp>
        <p:nvGrpSpPr>
          <p:cNvPr id="11" name="Grup 5">
            <a:extLst>
              <a:ext uri="{FF2B5EF4-FFF2-40B4-BE49-F238E27FC236}">
                <a16:creationId xmlns:a16="http://schemas.microsoft.com/office/drawing/2014/main" id="{9E8428BB-842E-43B9-B021-A9E1E26753EA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12" name="Yuvarlatılmış Dikdörtgen 7">
              <a:extLst>
                <a:ext uri="{FF2B5EF4-FFF2-40B4-BE49-F238E27FC236}">
                  <a16:creationId xmlns:a16="http://schemas.microsoft.com/office/drawing/2014/main" id="{C061C726-E766-4B19-B430-7236D9E2EE1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13" name="Halka 8">
              <a:extLst>
                <a:ext uri="{FF2B5EF4-FFF2-40B4-BE49-F238E27FC236}">
                  <a16:creationId xmlns:a16="http://schemas.microsoft.com/office/drawing/2014/main" id="{55EC00CF-2332-48AE-8FFD-76A89905AF57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4" name="Metin kutusu 9">
              <a:extLst>
                <a:ext uri="{FF2B5EF4-FFF2-40B4-BE49-F238E27FC236}">
                  <a16:creationId xmlns:a16="http://schemas.microsoft.com/office/drawing/2014/main" id="{7EFA71D6-AB31-407E-84AF-1971052558F0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TİCARET ÖNÜNDE ENGELLER-VERGİLER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8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F8BDF-8840-42FA-90C6-F809C95A0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12</a:t>
            </a:fld>
            <a:r>
              <a:rPr lang="tr-TR"/>
              <a:t>/20</a:t>
            </a:r>
            <a:endParaRPr lang="tr-TR" dirty="0"/>
          </a:p>
        </p:txBody>
      </p:sp>
      <p:sp>
        <p:nvSpPr>
          <p:cNvPr id="3" name="Yuvarlatılmış Dikdörtgen 34">
            <a:extLst>
              <a:ext uri="{FF2B5EF4-FFF2-40B4-BE49-F238E27FC236}">
                <a16:creationId xmlns:a16="http://schemas.microsoft.com/office/drawing/2014/main" id="{7530047A-36FE-42EE-B553-D53141BF4951}"/>
              </a:ext>
            </a:extLst>
          </p:cNvPr>
          <p:cNvSpPr/>
          <p:nvPr/>
        </p:nvSpPr>
        <p:spPr>
          <a:xfrm>
            <a:off x="1514798" y="1538601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İthalat Üzerindeki Vergi Yükü</a:t>
            </a:r>
          </a:p>
        </p:txBody>
      </p:sp>
      <p:grpSp>
        <p:nvGrpSpPr>
          <p:cNvPr id="9" name="Grup 5">
            <a:extLst>
              <a:ext uri="{FF2B5EF4-FFF2-40B4-BE49-F238E27FC236}">
                <a16:creationId xmlns:a16="http://schemas.microsoft.com/office/drawing/2014/main" id="{B2B4D485-4915-4B83-B660-2105E660068C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10" name="Yuvarlatılmış Dikdörtgen 7">
              <a:extLst>
                <a:ext uri="{FF2B5EF4-FFF2-40B4-BE49-F238E27FC236}">
                  <a16:creationId xmlns:a16="http://schemas.microsoft.com/office/drawing/2014/main" id="{96F07A88-3D1B-4BA6-AC00-BE4D84340B3D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11" name="Halka 8">
              <a:extLst>
                <a:ext uri="{FF2B5EF4-FFF2-40B4-BE49-F238E27FC236}">
                  <a16:creationId xmlns:a16="http://schemas.microsoft.com/office/drawing/2014/main" id="{767D4625-C6EC-420F-87B2-661DA46EA1E6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2" name="Metin kutusu 9">
              <a:extLst>
                <a:ext uri="{FF2B5EF4-FFF2-40B4-BE49-F238E27FC236}">
                  <a16:creationId xmlns:a16="http://schemas.microsoft.com/office/drawing/2014/main" id="{D67037CB-B905-4C93-9F6B-52F9D0B545CB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İHRACATIMIZIN ÖNÜNDEKİ ENGELLER</a:t>
              </a:r>
            </a:p>
          </p:txBody>
        </p:sp>
      </p:grpSp>
      <p:sp>
        <p:nvSpPr>
          <p:cNvPr id="15" name="Yuvarlatılmış Dikdörtgen 18">
            <a:extLst>
              <a:ext uri="{FF2B5EF4-FFF2-40B4-BE49-F238E27FC236}">
                <a16:creationId xmlns:a16="http://schemas.microsoft.com/office/drawing/2014/main" id="{89B9431A-9344-4399-ACFD-88880D6E8D22}"/>
              </a:ext>
            </a:extLst>
          </p:cNvPr>
          <p:cNvSpPr/>
          <p:nvPr/>
        </p:nvSpPr>
        <p:spPr>
          <a:xfrm>
            <a:off x="1965251" y="2027682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1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Doğrudan İthalat Maliyetlerine İlişkin Örnek Bir Uygulama, Ruj İthalatı (GTİP No: 3304.10.00)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004D962-8E94-4C78-84D9-D27CD3F1E97B}"/>
              </a:ext>
            </a:extLst>
          </p:cNvPr>
          <p:cNvGraphicFramePr>
            <a:graphicFrameLocks noGrp="1"/>
          </p:cNvGraphicFramePr>
          <p:nvPr/>
        </p:nvGraphicFramePr>
        <p:xfrm>
          <a:off x="1965251" y="2516728"/>
          <a:ext cx="8782492" cy="4206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95623">
                  <a:extLst>
                    <a:ext uri="{9D8B030D-6E8A-4147-A177-3AD203B41FA5}">
                      <a16:colId xmlns:a16="http://schemas.microsoft.com/office/drawing/2014/main" val="186948896"/>
                    </a:ext>
                  </a:extLst>
                </a:gridCol>
                <a:gridCol w="1006549">
                  <a:extLst>
                    <a:ext uri="{9D8B030D-6E8A-4147-A177-3AD203B41FA5}">
                      <a16:colId xmlns:a16="http://schemas.microsoft.com/office/drawing/2014/main" val="660322092"/>
                    </a:ext>
                  </a:extLst>
                </a:gridCol>
                <a:gridCol w="3384697">
                  <a:extLst>
                    <a:ext uri="{9D8B030D-6E8A-4147-A177-3AD203B41FA5}">
                      <a16:colId xmlns:a16="http://schemas.microsoft.com/office/drawing/2014/main" val="3255609933"/>
                    </a:ext>
                  </a:extLst>
                </a:gridCol>
                <a:gridCol w="2195623">
                  <a:extLst>
                    <a:ext uri="{9D8B030D-6E8A-4147-A177-3AD203B41FA5}">
                      <a16:colId xmlns:a16="http://schemas.microsoft.com/office/drawing/2014/main" val="30974624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FOB </a:t>
                      </a:r>
                      <a:r>
                        <a:rPr lang="en-US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Temel</a:t>
                      </a: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Fiyat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10.000 $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3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Taşıma</a:t>
                      </a: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%8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79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Sigorta</a:t>
                      </a: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%1,5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65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CIF </a:t>
                      </a: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Fiyat</a:t>
                      </a: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Vergilendirilebilir</a:t>
                      </a: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taban</a:t>
                      </a: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10.962$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34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Gümrük vergisi (veya diğer uygulanabilir vergi oranları) *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%18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1.973,16$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3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CIF </a:t>
                      </a:r>
                      <a:r>
                        <a:rPr lang="de-DE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üzerinden</a:t>
                      </a:r>
                      <a:r>
                        <a:rPr lang="de-DE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alınan</a:t>
                      </a:r>
                      <a:r>
                        <a:rPr lang="de-DE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%3 </a:t>
                      </a:r>
                      <a:r>
                        <a:rPr lang="de-DE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İstatistik</a:t>
                      </a:r>
                      <a:r>
                        <a:rPr lang="de-DE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vergisi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%3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59,19$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26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 </a:t>
                      </a:r>
                      <a:r>
                        <a:rPr lang="en-US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2.032,35$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25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KDV </a:t>
                      </a: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Matrahı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12.994,35$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431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KDV  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%21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2.728,81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64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KDV (ilave ) ***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%10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1.299,40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254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 </a:t>
                      </a:r>
                      <a:r>
                        <a:rPr lang="en-US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4.026,89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661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Vergilerden</a:t>
                      </a: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Sonraki</a:t>
                      </a: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17.017,3$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15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Liman Maliyetleri (boşaltma, depolama, vs. yaklaşık %6*,**)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%6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795,84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19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Taşıma aracısı ücretleri (CIF üzerinden %1,5) *,**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%1,5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198,96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914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Banka ücretleri (Taslak akreditif, </a:t>
                      </a:r>
                      <a:r>
                        <a:rPr lang="tr-TR" sz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FOB’un</a:t>
                      </a: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%1,5-%2’si)*,**,***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%2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242,00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904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 toplam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1.236,80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240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18.254,1$</a:t>
                      </a:r>
                      <a:endParaRPr lang="en-US" sz="14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924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85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6CECA-829D-4743-A23F-E06886E95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13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7" name="Grup 5">
            <a:extLst>
              <a:ext uri="{FF2B5EF4-FFF2-40B4-BE49-F238E27FC236}">
                <a16:creationId xmlns:a16="http://schemas.microsoft.com/office/drawing/2014/main" id="{D3858616-4222-4AAC-8BB6-9A3377AD60C7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582FD459-E654-4094-A137-08E4A2ACD8AC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9" name="Halka 8">
              <a:extLst>
                <a:ext uri="{FF2B5EF4-FFF2-40B4-BE49-F238E27FC236}">
                  <a16:creationId xmlns:a16="http://schemas.microsoft.com/office/drawing/2014/main" id="{5C72AF3B-63B5-4252-BD56-A978D463C295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FCD34319-2386-4A3B-9977-94475C0138A8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İHRACATIMIZIN ÖNÜNDEKİ ENGELLER</a:t>
              </a:r>
            </a:p>
          </p:txBody>
        </p:sp>
      </p:grpSp>
      <p:sp>
        <p:nvSpPr>
          <p:cNvPr id="11" name="Yuvarlatılmış Dikdörtgen 34">
            <a:extLst>
              <a:ext uri="{FF2B5EF4-FFF2-40B4-BE49-F238E27FC236}">
                <a16:creationId xmlns:a16="http://schemas.microsoft.com/office/drawing/2014/main" id="{EA59FEE9-F868-41B4-8D78-AF145C09F4EB}"/>
              </a:ext>
            </a:extLst>
          </p:cNvPr>
          <p:cNvSpPr/>
          <p:nvPr/>
        </p:nvSpPr>
        <p:spPr>
          <a:xfrm>
            <a:off x="1463824" y="1857224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-Otomatik Olmayan Lisans Uygulaması</a:t>
            </a:r>
          </a:p>
        </p:txBody>
      </p:sp>
      <p:sp>
        <p:nvSpPr>
          <p:cNvPr id="12" name="Yuvarlatılmış Dikdörtgen 34">
            <a:extLst>
              <a:ext uri="{FF2B5EF4-FFF2-40B4-BE49-F238E27FC236}">
                <a16:creationId xmlns:a16="http://schemas.microsoft.com/office/drawing/2014/main" id="{60E00FD3-63FB-413E-AF32-0C1458C139BD}"/>
              </a:ext>
            </a:extLst>
          </p:cNvPr>
          <p:cNvSpPr/>
          <p:nvPr/>
        </p:nvSpPr>
        <p:spPr>
          <a:xfrm>
            <a:off x="1463824" y="4216505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Dövize Erişim Sınırlamaları</a:t>
            </a:r>
          </a:p>
        </p:txBody>
      </p:sp>
      <p:sp>
        <p:nvSpPr>
          <p:cNvPr id="13" name="Yuvarlatılmış Dikdörtgen 34">
            <a:extLst>
              <a:ext uri="{FF2B5EF4-FFF2-40B4-BE49-F238E27FC236}">
                <a16:creationId xmlns:a16="http://schemas.microsoft.com/office/drawing/2014/main" id="{DE41B181-0DB7-4BBF-AB44-AB3007C8734C}"/>
              </a:ext>
            </a:extLst>
          </p:cNvPr>
          <p:cNvSpPr/>
          <p:nvPr/>
        </p:nvSpPr>
        <p:spPr>
          <a:xfrm>
            <a:off x="1463824" y="4721662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- 90 Gün İçerisinde Malların Millileştirilmesi Zorunluluğu</a:t>
            </a:r>
          </a:p>
        </p:txBody>
      </p:sp>
      <p:sp>
        <p:nvSpPr>
          <p:cNvPr id="16" name="Yuvarlatılmış Dikdörtgen 18">
            <a:extLst>
              <a:ext uri="{FF2B5EF4-FFF2-40B4-BE49-F238E27FC236}">
                <a16:creationId xmlns:a16="http://schemas.microsoft.com/office/drawing/2014/main" id="{EB6D88A0-AE05-4962-9059-1612191EDD69}"/>
              </a:ext>
            </a:extLst>
          </p:cNvPr>
          <p:cNvSpPr/>
          <p:nvPr/>
        </p:nvSpPr>
        <p:spPr>
          <a:xfrm>
            <a:off x="2129716" y="2581852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10.200 tarife satırının 1.500 adetinde uygulanmaktadır.</a:t>
            </a:r>
          </a:p>
        </p:txBody>
      </p:sp>
      <p:sp>
        <p:nvSpPr>
          <p:cNvPr id="17" name="Yuvarlatılmış Dikdörtgen 18">
            <a:extLst>
              <a:ext uri="{FF2B5EF4-FFF2-40B4-BE49-F238E27FC236}">
                <a16:creationId xmlns:a16="http://schemas.microsoft.com/office/drawing/2014/main" id="{09AC2122-9266-4A63-B261-9CB1DCC85250}"/>
              </a:ext>
            </a:extLst>
          </p:cNvPr>
          <p:cNvSpPr/>
          <p:nvPr/>
        </p:nvSpPr>
        <p:spPr>
          <a:xfrm>
            <a:off x="2129716" y="3071496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Geçerlilik Süresi: 180 Gün – 90 Gün </a:t>
            </a:r>
          </a:p>
        </p:txBody>
      </p:sp>
      <p:sp>
        <p:nvSpPr>
          <p:cNvPr id="18" name="Yuvarlatılmış Dikdörtgen 18">
            <a:extLst>
              <a:ext uri="{FF2B5EF4-FFF2-40B4-BE49-F238E27FC236}">
                <a16:creationId xmlns:a16="http://schemas.microsoft.com/office/drawing/2014/main" id="{D182CF45-5CAB-43A5-9801-A1A48F1610D2}"/>
              </a:ext>
            </a:extLst>
          </p:cNvPr>
          <p:cNvSpPr/>
          <p:nvPr/>
        </p:nvSpPr>
        <p:spPr>
          <a:xfrm>
            <a:off x="2129716" y="3527512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Düzenlenme Süresi: 72 Saat– 60 Gün </a:t>
            </a:r>
          </a:p>
        </p:txBody>
      </p:sp>
      <p:sp>
        <p:nvSpPr>
          <p:cNvPr id="19" name="Yuvarlatılmış Dikdörtgen 34">
            <a:extLst>
              <a:ext uri="{FF2B5EF4-FFF2-40B4-BE49-F238E27FC236}">
                <a16:creationId xmlns:a16="http://schemas.microsoft.com/office/drawing/2014/main" id="{2D4CAA43-B27F-496F-AF09-0A0E046ECD71}"/>
              </a:ext>
            </a:extLst>
          </p:cNvPr>
          <p:cNvSpPr/>
          <p:nvPr/>
        </p:nvSpPr>
        <p:spPr>
          <a:xfrm>
            <a:off x="1463824" y="5208126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Döviz Kurlarındaki Hareketlilik</a:t>
            </a:r>
          </a:p>
        </p:txBody>
      </p:sp>
      <p:sp>
        <p:nvSpPr>
          <p:cNvPr id="20" name="Yuvarlatılmış Dikdörtgen 34">
            <a:extLst>
              <a:ext uri="{FF2B5EF4-FFF2-40B4-BE49-F238E27FC236}">
                <a16:creationId xmlns:a16="http://schemas.microsoft.com/office/drawing/2014/main" id="{45F866B8-D1E7-4804-92CA-E17FE722E07B}"/>
              </a:ext>
            </a:extLst>
          </p:cNvPr>
          <p:cNvSpPr/>
          <p:nvPr/>
        </p:nvSpPr>
        <p:spPr>
          <a:xfrm>
            <a:off x="1463824" y="5722950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Dış Borcun Yüksek Olması</a:t>
            </a:r>
          </a:p>
        </p:txBody>
      </p:sp>
    </p:spTree>
    <p:extLst>
      <p:ext uri="{BB962C8B-B14F-4D97-AF65-F5344CB8AC3E}">
        <p14:creationId xmlns:p14="http://schemas.microsoft.com/office/powerpoint/2010/main" val="33770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6E464-B9CC-44FC-B8CE-D8E535019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14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EADD3101-9381-42CB-84CF-DE2291FF1EEB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221A78BC-F039-44D4-A87D-14AD12AE4FD4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9623A762-9C56-4E6D-91BB-92E5D85A8830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826509EB-01DE-4E22-8176-6231FCAEBAA6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ARJANTİN-DIŞ TİCARET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099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247AF-EC36-441F-B030-76DDCCA0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15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8C7750-B51B-409D-ADCF-023C6A7A0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536574"/>
              </p:ext>
            </p:extLst>
          </p:nvPr>
        </p:nvGraphicFramePr>
        <p:xfrm>
          <a:off x="0" y="2115769"/>
          <a:ext cx="12191999" cy="3712857"/>
        </p:xfrm>
        <a:graphic>
          <a:graphicData uri="http://schemas.openxmlformats.org/drawingml/2006/table">
            <a:tbl>
              <a:tblPr/>
              <a:tblGrid>
                <a:gridCol w="1564256">
                  <a:extLst>
                    <a:ext uri="{9D8B030D-6E8A-4147-A177-3AD203B41FA5}">
                      <a16:colId xmlns:a16="http://schemas.microsoft.com/office/drawing/2014/main" val="3348548773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2618800656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1653948797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2880411076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3001816990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2747074671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244106841"/>
                    </a:ext>
                  </a:extLst>
                </a:gridCol>
                <a:gridCol w="1518249">
                  <a:extLst>
                    <a:ext uri="{9D8B030D-6E8A-4147-A177-3AD203B41FA5}">
                      <a16:colId xmlns:a16="http://schemas.microsoft.com/office/drawing/2014/main" val="965684595"/>
                    </a:ext>
                  </a:extLst>
                </a:gridCol>
              </a:tblGrid>
              <a:tr h="15705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ÜLKENİN TOPLAM İHRACATI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TÜRKİYE'NİN ÜLKEDEN İTHALATI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TR PAY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ÜLKENİN TOPLAM İTHALATI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TÜRKİYE'NİN ÜLKEYE İHRACATI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TR PAY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TÜRKİYE-ÜLKE ARASI TOPLAM DIŞ TİCARET HACMİ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27653"/>
                  </a:ext>
                </a:extLst>
              </a:tr>
              <a:tr h="792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61,559,407,362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384,860,254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65,441,026,472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110,797,501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495,657,755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380220"/>
                  </a:ext>
                </a:extLst>
              </a:tr>
              <a:tr h="792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58,996,501,971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485,811,531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45,999,989,236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227,376,838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0.49%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713,188,369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615715"/>
                  </a:ext>
                </a:extLst>
              </a:tr>
              <a:tr h="5168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41,374,564,668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302,009,059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30,347,129,572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138,719,715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0.46%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440,728,774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730100"/>
                  </a:ext>
                </a:extLst>
              </a:tr>
            </a:tbl>
          </a:graphicData>
        </a:graphic>
      </p:graphicFrame>
      <p:grpSp>
        <p:nvGrpSpPr>
          <p:cNvPr id="5" name="Grup 5">
            <a:extLst>
              <a:ext uri="{FF2B5EF4-FFF2-40B4-BE49-F238E27FC236}">
                <a16:creationId xmlns:a16="http://schemas.microsoft.com/office/drawing/2014/main" id="{EF628BC5-8A43-4736-9987-2E4E2DCED918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314F8DDC-1714-4725-9C56-22035153B0FB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7" name="Halka 8">
              <a:extLst>
                <a:ext uri="{FF2B5EF4-FFF2-40B4-BE49-F238E27FC236}">
                  <a16:creationId xmlns:a16="http://schemas.microsoft.com/office/drawing/2014/main" id="{9C159A81-7A44-4E79-BE5C-BEEF9A5FFCD5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8" name="Metin kutusu 9">
              <a:extLst>
                <a:ext uri="{FF2B5EF4-FFF2-40B4-BE49-F238E27FC236}">
                  <a16:creationId xmlns:a16="http://schemas.microsoft.com/office/drawing/2014/main" id="{C85F3540-9C09-4A05-BE59-12EB4F2B5E19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837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A702D-1F43-40DD-89DC-01CC6BE1E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16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13185E4-9138-4BD2-AC9C-C5CDDC8E08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5894" y="1532842"/>
          <a:ext cx="9676435" cy="496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Worksheet" r:id="rId3" imgW="8143943" imgH="4391115" progId="Excel.Sheet.12">
                  <p:embed/>
                </p:oleObj>
              </mc:Choice>
              <mc:Fallback>
                <p:oleObj name="Worksheet" r:id="rId3" imgW="8143943" imgH="439111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13185E4-9138-4BD2-AC9C-C5CDDC8E08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894" y="1532842"/>
                        <a:ext cx="9676435" cy="496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7C554C61-822F-451A-952D-D7692C4EBB56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7CA93280-663F-4F8D-8A0E-A361213838EB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15EF2F0D-502E-4DB2-8832-DD0F4B1DF2A3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712C9391-F5B1-4721-A37F-B8BCCB0A5004}"/>
                </a:ext>
              </a:extLst>
            </p:cNvPr>
            <p:cNvSpPr txBox="1"/>
            <p:nvPr/>
          </p:nvSpPr>
          <p:spPr>
            <a:xfrm>
              <a:off x="1913858" y="1719268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- İHRACAT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7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9E5836-A102-452D-8AD3-D9F1CF2E9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17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4CD33DE-4847-4D4F-8B89-98D8708632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5732" y="1797331"/>
          <a:ext cx="9097700" cy="4924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Worksheet" r:id="rId3" imgW="5705543" imgH="3438435" progId="Excel.Sheet.12">
                  <p:embed/>
                </p:oleObj>
              </mc:Choice>
              <mc:Fallback>
                <p:oleObj name="Worksheet" r:id="rId3" imgW="5705543" imgH="343843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4CD33DE-4847-4D4F-8B89-98D8708632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5732" y="1797331"/>
                        <a:ext cx="9097700" cy="4924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EDE0AE80-9796-4085-967E-3617B4D5463D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B9E43754-FAFC-498B-A0F3-AC8130803452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93D1A400-19E3-41B1-B97A-381D92B6C022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C69C8715-987D-4FA0-90C6-21D388D2EB3F}"/>
                </a:ext>
              </a:extLst>
            </p:cNvPr>
            <p:cNvSpPr txBox="1"/>
            <p:nvPr/>
          </p:nvSpPr>
          <p:spPr>
            <a:xfrm>
              <a:off x="1913858" y="1719268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- İHRACAT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C0FB9E-8A23-4F39-9426-E95802BB7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18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6BE341E-4CD5-4883-B76D-508B87C33E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174071"/>
              </p:ext>
            </p:extLst>
          </p:nvPr>
        </p:nvGraphicFramePr>
        <p:xfrm>
          <a:off x="1101524" y="1585733"/>
          <a:ext cx="9988952" cy="4987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3" imgW="7524885" imgH="4581435" progId="Excel.Sheet.12">
                  <p:embed/>
                </p:oleObj>
              </mc:Choice>
              <mc:Fallback>
                <p:oleObj name="Worksheet" r:id="rId3" imgW="7524885" imgH="45814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1524" y="1585733"/>
                        <a:ext cx="9988952" cy="4987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680F7296-3DCB-4489-9944-D43D95A274DD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F3D26572-6CF5-4AF2-BE26-51155724560E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B983A31C-17D5-466A-B1BA-466693586796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6644D191-43E6-4F34-AFAD-3E24E9CC250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- İTHALAT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0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5314D-382F-4263-811D-15577175B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19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B3224B1-B973-4EAF-AF8D-27733078D0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51384"/>
              </p:ext>
            </p:extLst>
          </p:nvPr>
        </p:nvGraphicFramePr>
        <p:xfrm>
          <a:off x="1365813" y="1574157"/>
          <a:ext cx="9572263" cy="4782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Worksheet" r:id="rId3" imgW="5762557" imgH="3438435" progId="Excel.Sheet.12">
                  <p:embed/>
                </p:oleObj>
              </mc:Choice>
              <mc:Fallback>
                <p:oleObj name="Worksheet" r:id="rId3" imgW="5762557" imgH="34384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5813" y="1574157"/>
                        <a:ext cx="9572263" cy="4782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DEC15B89-D92A-49BD-8119-D01E27690E77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B1039B73-EC80-4197-80A0-E8C9E78D769B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611CC8E0-CC33-4C0B-B6CF-AEC6CC213A18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F7359DAB-4260-4FDE-BBBC-640F4DBF5D83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- İTHALAT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3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A1333-D742-4EB2-A55A-ED34020E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198707-9AFB-4A94-9CBC-6D5035BD0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76147"/>
              </p:ext>
            </p:extLst>
          </p:nvPr>
        </p:nvGraphicFramePr>
        <p:xfrm>
          <a:off x="5174492" y="1895289"/>
          <a:ext cx="6407040" cy="4388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36107">
                  <a:extLst>
                    <a:ext uri="{9D8B030D-6E8A-4147-A177-3AD203B41FA5}">
                      <a16:colId xmlns:a16="http://schemas.microsoft.com/office/drawing/2014/main" val="4009707898"/>
                    </a:ext>
                  </a:extLst>
                </a:gridCol>
                <a:gridCol w="4270933">
                  <a:extLst>
                    <a:ext uri="{9D8B030D-6E8A-4147-A177-3AD203B41FA5}">
                      <a16:colId xmlns:a16="http://schemas.microsoft.com/office/drawing/2014/main" val="3207822509"/>
                    </a:ext>
                  </a:extLst>
                </a:gridCol>
              </a:tblGrid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Resmi Adı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Arjantin Cumhuriyeti</a:t>
                      </a:r>
                      <a:endParaRPr lang="en-US" sz="1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852109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Nüfus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45,05 milyon (2019 tahmini)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19475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Dil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İspanyolca (resmi), İngilizce, İtalyanca, Almanca, Fransızca</a:t>
                      </a:r>
                      <a:endParaRPr lang="en-US" sz="16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44866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Din 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Katolik (%92), Protestan (%2), Yahudi(%2), Diğer (%4)</a:t>
                      </a:r>
                      <a:endParaRPr lang="en-US" sz="160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918602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Yüzölçümü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2.737.000 km²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9239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Başkent (nüfus)</a:t>
                      </a:r>
                      <a:endParaRPr lang="en-US" sz="1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Buenos Aires (15,6 milyon)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41528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Başlıca Şehirleri (nüfus, milyon kişi)</a:t>
                      </a:r>
                      <a:endParaRPr lang="en-US" sz="1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Buenos Aires (15,6), </a:t>
                      </a:r>
                      <a:r>
                        <a:rPr lang="tr-TR" sz="16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Cordoba</a:t>
                      </a: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(3,3), </a:t>
                      </a:r>
                      <a:r>
                        <a:rPr lang="tr-TR" sz="16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Santa</a:t>
                      </a: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Fe (3,2), </a:t>
                      </a:r>
                      <a:r>
                        <a:rPr lang="tr-TR" sz="16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Mendoza</a:t>
                      </a: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(1,7), </a:t>
                      </a:r>
                      <a:r>
                        <a:rPr lang="tr-TR" sz="16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Tucuman</a:t>
                      </a: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(1,4)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534091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Yönetim Şekli</a:t>
                      </a:r>
                      <a:endParaRPr lang="en-US" sz="1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Federal Cumhuriyet (23 Eyalet, 1 Federal Başkent)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374799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Etnik Yapı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Beyaz (çoğunluğu İspanyol ve İtalyan): %97; Yerliler: %3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55987"/>
                  </a:ext>
                </a:extLst>
              </a:tr>
              <a:tr h="390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Para Birimi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Arjantin Pesosu (</a:t>
                      </a:r>
                      <a:r>
                        <a:rPr lang="tr-TR" sz="16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Ps</a:t>
                      </a:r>
                      <a:r>
                        <a:rPr lang="tr-TR" sz="1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)</a:t>
                      </a:r>
                      <a:endParaRPr lang="en-US" sz="1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5539" marR="655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97744"/>
                  </a:ext>
                </a:extLst>
              </a:tr>
            </a:tbl>
          </a:graphicData>
        </a:graphic>
      </p:graphicFrame>
      <p:pic>
        <p:nvPicPr>
          <p:cNvPr id="4" name="Resim 1" descr="mapa-politico-argentina">
            <a:hlinkClick r:id="rId2" tgtFrame="_blank"/>
            <a:extLst>
              <a:ext uri="{FF2B5EF4-FFF2-40B4-BE49-F238E27FC236}">
                <a16:creationId xmlns:a16="http://schemas.microsoft.com/office/drawing/2014/main" id="{02A62078-1DE6-4D3F-B32E-D5BE1B2A33A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92" y="1898650"/>
            <a:ext cx="44577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 5">
            <a:extLst>
              <a:ext uri="{FF2B5EF4-FFF2-40B4-BE49-F238E27FC236}">
                <a16:creationId xmlns:a16="http://schemas.microsoft.com/office/drawing/2014/main" id="{009E8161-6B04-411D-83AD-0C3C670D0905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32038B10-CD33-4F9C-856D-DBE017D15E41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7" name="Halka 8">
              <a:extLst>
                <a:ext uri="{FF2B5EF4-FFF2-40B4-BE49-F238E27FC236}">
                  <a16:creationId xmlns:a16="http://schemas.microsoft.com/office/drawing/2014/main" id="{3934D904-8429-4C79-AE00-881572AAF81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8" name="Metin kutusu 9">
              <a:extLst>
                <a:ext uri="{FF2B5EF4-FFF2-40B4-BE49-F238E27FC236}">
                  <a16:creationId xmlns:a16="http://schemas.microsoft.com/office/drawing/2014/main" id="{EB8DF3FF-0012-4F4E-813F-8258B8E5BEE5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- GENEL BİLGİLER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8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3DCC62-9778-4F22-A3DF-5926BA0AE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20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9605B9E-9E84-43F9-864F-600E0B657A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918853"/>
              </p:ext>
            </p:extLst>
          </p:nvPr>
        </p:nvGraphicFramePr>
        <p:xfrm>
          <a:off x="84881" y="1611253"/>
          <a:ext cx="5355220" cy="4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Worksheet" r:id="rId3" imgW="6781800" imgH="7629525" progId="Excel.Sheet.12">
                  <p:embed/>
                </p:oleObj>
              </mc:Choice>
              <mc:Fallback>
                <p:oleObj name="Worksheet" r:id="rId3" imgW="6781800" imgH="7629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881" y="1611253"/>
                        <a:ext cx="5355220" cy="490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31D7A61-4489-4615-A8C8-2E18F4B3C8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914985"/>
              </p:ext>
            </p:extLst>
          </p:nvPr>
        </p:nvGraphicFramePr>
        <p:xfrm>
          <a:off x="5764192" y="1611252"/>
          <a:ext cx="6342927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Worksheet" r:id="rId5" imgW="6781800" imgH="4419690" progId="Excel.Sheet.12">
                  <p:embed/>
                </p:oleObj>
              </mc:Choice>
              <mc:Fallback>
                <p:oleObj name="Worksheet" r:id="rId5" imgW="6781800" imgH="44196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64192" y="1611252"/>
                        <a:ext cx="6342927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 5">
            <a:extLst>
              <a:ext uri="{FF2B5EF4-FFF2-40B4-BE49-F238E27FC236}">
                <a16:creationId xmlns:a16="http://schemas.microsoft.com/office/drawing/2014/main" id="{875FB42F-12E9-4EF1-9863-6D59FC029523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12" name="Yuvarlatılmış Dikdörtgen 7">
              <a:extLst>
                <a:ext uri="{FF2B5EF4-FFF2-40B4-BE49-F238E27FC236}">
                  <a16:creationId xmlns:a16="http://schemas.microsoft.com/office/drawing/2014/main" id="{761A7879-7C64-4588-83BE-07BAB649496B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13" name="Halka 8">
              <a:extLst>
                <a:ext uri="{FF2B5EF4-FFF2-40B4-BE49-F238E27FC236}">
                  <a16:creationId xmlns:a16="http://schemas.microsoft.com/office/drawing/2014/main" id="{AB836EE7-D071-4C80-BB1C-F658072F1FA0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4" name="Metin kutusu 9">
              <a:extLst>
                <a:ext uri="{FF2B5EF4-FFF2-40B4-BE49-F238E27FC236}">
                  <a16:creationId xmlns:a16="http://schemas.microsoft.com/office/drawing/2014/main" id="{164694A6-8FEB-4C93-B6AE-273B26844C2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2020 YILI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2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6E464-B9CC-44FC-B8CE-D8E535019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21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7" name="Grup 5">
            <a:extLst>
              <a:ext uri="{FF2B5EF4-FFF2-40B4-BE49-F238E27FC236}">
                <a16:creationId xmlns:a16="http://schemas.microsoft.com/office/drawing/2014/main" id="{FEC5A6BF-6F99-4391-8AAB-B122F2390F00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5024D41B-9421-44E8-9CCC-FD13B84E0ACC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9" name="Halka 8">
              <a:extLst>
                <a:ext uri="{FF2B5EF4-FFF2-40B4-BE49-F238E27FC236}">
                  <a16:creationId xmlns:a16="http://schemas.microsoft.com/office/drawing/2014/main" id="{C044EF87-5DF3-4526-8FBA-7D52B79D912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26A5C77C-74CE-46D0-A1C5-F86A5B418197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ARJANTİN-İKİLİ TİCARET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88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2500C-E863-490A-8E0B-CC57BEEE4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22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DE63441-0D58-4A97-99A4-90DCBE12E3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852767"/>
              </p:ext>
            </p:extLst>
          </p:nvPr>
        </p:nvGraphicFramePr>
        <p:xfrm>
          <a:off x="287017" y="1965325"/>
          <a:ext cx="11363325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Worksheet" r:id="rId3" imgW="11363257" imgH="4391115" progId="Excel.Sheet.12">
                  <p:embed/>
                </p:oleObj>
              </mc:Choice>
              <mc:Fallback>
                <p:oleObj name="Worksheet" r:id="rId3" imgW="11363257" imgH="43911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017" y="1965325"/>
                        <a:ext cx="11363325" cy="439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3CD2B9BF-E5FA-486B-902D-15AB72A9E810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99443C81-9FFC-4568-87E7-2900A0D0C2DB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3D3FC27E-841B-4764-859A-B1686C4401A7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846F7D38-CF97-45D2-971C-A8A50626CE9A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İKİLİ TİCARET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34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12298-B87A-4606-89D2-A69CB025F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23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45E145E-A32D-4A46-B603-2AD26650BD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751704"/>
              </p:ext>
            </p:extLst>
          </p:nvPr>
        </p:nvGraphicFramePr>
        <p:xfrm>
          <a:off x="1469985" y="1527175"/>
          <a:ext cx="9225023" cy="482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Worksheet" r:id="rId3" imgW="6915285" imgH="4829175" progId="Excel.Sheet.12">
                  <p:embed/>
                </p:oleObj>
              </mc:Choice>
              <mc:Fallback>
                <p:oleObj name="Worksheet" r:id="rId3" imgW="6915285" imgH="4829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9985" y="1527175"/>
                        <a:ext cx="9225023" cy="482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772667AF-965F-4BA4-A286-C7FDBCE9C7ED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4EDB9D30-05B7-4C3B-ABEA-34496984192D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A4B3A325-00C4-48DB-939D-A1E6B04C5D16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11BA0C24-BD82-4BE4-B2FA-08C90CBB80DB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İKİLİ TİCARET - İHRACATIMIZ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4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D7847-853D-44F9-B7CD-20E379F0C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24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D87264-DE73-4ECA-9039-5920AABC2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465231"/>
              </p:ext>
            </p:extLst>
          </p:nvPr>
        </p:nvGraphicFramePr>
        <p:xfrm>
          <a:off x="1620456" y="2470150"/>
          <a:ext cx="8831483" cy="3537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Worksheet" r:id="rId3" imgW="6915285" imgH="1914525" progId="Excel.Sheet.12">
                  <p:embed/>
                </p:oleObj>
              </mc:Choice>
              <mc:Fallback>
                <p:oleObj name="Worksheet" r:id="rId3" imgW="6915285" imgH="1914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0456" y="2470150"/>
                        <a:ext cx="8831483" cy="3537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 5">
            <a:extLst>
              <a:ext uri="{FF2B5EF4-FFF2-40B4-BE49-F238E27FC236}">
                <a16:creationId xmlns:a16="http://schemas.microsoft.com/office/drawing/2014/main" id="{BD8C741B-990F-46CE-8C18-F738961D3ACA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4EB11637-7247-4230-9941-AD11B2C06363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23CE53E7-AC8A-422A-9AD2-49201331D0B5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B6870035-DA43-428D-ABE2-3D03BC745896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İKİLİ TİCARET - İTHALATIMIZ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1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3BEAF6-0677-42FA-99E6-A97EE24CA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25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A733B29-0C19-4245-BF66-A26145CDFC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010266"/>
              </p:ext>
            </p:extLst>
          </p:nvPr>
        </p:nvGraphicFramePr>
        <p:xfrm>
          <a:off x="322139" y="1638340"/>
          <a:ext cx="5175836" cy="4873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Worksheet" r:id="rId3" imgW="6781800" imgH="6419940" progId="Excel.Sheet.12">
                  <p:embed/>
                </p:oleObj>
              </mc:Choice>
              <mc:Fallback>
                <p:oleObj name="Worksheet" r:id="rId3" imgW="6781800" imgH="6419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39" y="1638340"/>
                        <a:ext cx="5175836" cy="4873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36CED64-6D87-4B3E-AD5E-8611AE916A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062331"/>
              </p:ext>
            </p:extLst>
          </p:nvPr>
        </p:nvGraphicFramePr>
        <p:xfrm>
          <a:off x="5743477" y="1638340"/>
          <a:ext cx="6126384" cy="3614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Worksheet" r:id="rId5" imgW="6781800" imgH="3438435" progId="Excel.Sheet.12">
                  <p:embed/>
                </p:oleObj>
              </mc:Choice>
              <mc:Fallback>
                <p:oleObj name="Worksheet" r:id="rId5" imgW="6781800" imgH="34384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3477" y="1638340"/>
                        <a:ext cx="6126384" cy="3614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 5">
            <a:extLst>
              <a:ext uri="{FF2B5EF4-FFF2-40B4-BE49-F238E27FC236}">
                <a16:creationId xmlns:a16="http://schemas.microsoft.com/office/drawing/2014/main" id="{5641C44B-A107-42B2-85E7-149724663170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E976DEC9-4725-4FA5-A4B9-8E7DF8A92807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7" name="Halka 8">
              <a:extLst>
                <a:ext uri="{FF2B5EF4-FFF2-40B4-BE49-F238E27FC236}">
                  <a16:creationId xmlns:a16="http://schemas.microsoft.com/office/drawing/2014/main" id="{C13410CB-8A0E-4ABE-90B3-4F7A6CD03B28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8" name="Metin kutusu 9">
              <a:extLst>
                <a:ext uri="{FF2B5EF4-FFF2-40B4-BE49-F238E27FC236}">
                  <a16:creationId xmlns:a16="http://schemas.microsoft.com/office/drawing/2014/main" id="{27106CF5-C850-4E92-B811-E0BE98D88BC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İKİLİ TİCARET – 2020 YILI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2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3FB46-AFE6-4685-A302-B12C621B4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26</a:t>
            </a:fld>
            <a:r>
              <a:rPr lang="tr-TR"/>
              <a:t>/20</a:t>
            </a:r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236F8-432D-4386-BEE9-9CD75B2C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53" y="1707380"/>
            <a:ext cx="9761317" cy="5014095"/>
          </a:xfrm>
          <a:prstGeom prst="rect">
            <a:avLst/>
          </a:prstGeom>
        </p:spPr>
      </p:pic>
      <p:grpSp>
        <p:nvGrpSpPr>
          <p:cNvPr id="4" name="Grup 5">
            <a:extLst>
              <a:ext uri="{FF2B5EF4-FFF2-40B4-BE49-F238E27FC236}">
                <a16:creationId xmlns:a16="http://schemas.microsoft.com/office/drawing/2014/main" id="{833C8072-435D-44BB-8944-AE3C09EA4684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946396C8-5E72-4775-808B-A17EA2573CD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9D74297C-4C9B-43BA-804C-0CADEEB3CB6D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D8C7E272-B9B5-4210-BFAC-6706B1F43DB1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POTANSİYEL ÜRÜNLER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2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3FB46-AFE6-4685-A302-B12C621B4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27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833C8072-435D-44BB-8944-AE3C09EA4684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946396C8-5E72-4775-808B-A17EA2573CD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9D74297C-4C9B-43BA-804C-0CADEEB3CB6D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D8C7E272-B9B5-4210-BFAC-6706B1F43DB1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A898EE-68C2-48BC-A9AA-04FC253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041" y="1580241"/>
            <a:ext cx="8721506" cy="495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3FB46-AFE6-4685-A302-B12C621B4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28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833C8072-435D-44BB-8944-AE3C09EA4684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946396C8-5E72-4775-808B-A17EA2573CD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9D74297C-4C9B-43BA-804C-0CADEEB3CB6D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D8C7E272-B9B5-4210-BFAC-6706B1F43DB1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DA30918-3A37-4A72-B2E7-E06E5654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16" y="1442696"/>
            <a:ext cx="8924107" cy="53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3FB46-AFE6-4685-A302-B12C621B4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29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833C8072-435D-44BB-8944-AE3C09EA4684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946396C8-5E72-4775-808B-A17EA2573CD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9D74297C-4C9B-43BA-804C-0CADEEB3CB6D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D8C7E272-B9B5-4210-BFAC-6706B1F43DB1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BF7037-54DC-4C56-96C1-D7924A298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47" y="1510641"/>
            <a:ext cx="9557325" cy="52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9890DD-89B2-482D-895E-912860DCA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F6BE8F88-97A9-4186-8FEC-0216A2B307D6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C40074AC-15DE-47F9-B5B5-8A093620899A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4B6E9B24-656A-473D-B0B7-822B8491D241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6BB93161-BA2F-4CEE-B694-1CC086A7131F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SİYASİ DURUM</a:t>
              </a:r>
            </a:p>
          </p:txBody>
        </p:sp>
      </p:grpSp>
      <p:sp>
        <p:nvSpPr>
          <p:cNvPr id="7" name="Yuvarlatılmış Dikdörtgen 34">
            <a:extLst>
              <a:ext uri="{FF2B5EF4-FFF2-40B4-BE49-F238E27FC236}">
                <a16:creationId xmlns:a16="http://schemas.microsoft.com/office/drawing/2014/main" id="{3E745E8E-CF2C-4796-8BB8-105D78618B56}"/>
              </a:ext>
            </a:extLst>
          </p:cNvPr>
          <p:cNvSpPr/>
          <p:nvPr/>
        </p:nvSpPr>
        <p:spPr>
          <a:xfrm>
            <a:off x="1591031" y="2015544"/>
            <a:ext cx="8877604" cy="400206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- 2015-2019: 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Cambiemos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 İktidarı (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Mauricio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 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Macri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)</a:t>
            </a:r>
          </a:p>
        </p:txBody>
      </p:sp>
      <p:sp>
        <p:nvSpPr>
          <p:cNvPr id="8" name="Yuvarlatılmış Dikdörtgen 18">
            <a:extLst>
              <a:ext uri="{FF2B5EF4-FFF2-40B4-BE49-F238E27FC236}">
                <a16:creationId xmlns:a16="http://schemas.microsoft.com/office/drawing/2014/main" id="{BAB19CBD-9FDC-4CF0-893F-648CF33545F4}"/>
              </a:ext>
            </a:extLst>
          </p:cNvPr>
          <p:cNvSpPr/>
          <p:nvPr/>
        </p:nvSpPr>
        <p:spPr>
          <a:xfrm>
            <a:off x="1591031" y="2727773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- Ekim 2019: 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Frente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 de 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Todos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 (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Alberto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 </a:t>
            </a:r>
            <a:r>
              <a:rPr lang="tr-TR" sz="2400" b="1" dirty="0" err="1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Fernandez</a:t>
            </a: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)</a:t>
            </a:r>
          </a:p>
        </p:txBody>
      </p:sp>
      <p:sp>
        <p:nvSpPr>
          <p:cNvPr id="9" name="Yuvarlatılmış Dikdörtgen 18">
            <a:extLst>
              <a:ext uri="{FF2B5EF4-FFF2-40B4-BE49-F238E27FC236}">
                <a16:creationId xmlns:a16="http://schemas.microsoft.com/office/drawing/2014/main" id="{372CC1C9-2F5E-4F94-8A91-16677C180633}"/>
              </a:ext>
            </a:extLst>
          </p:cNvPr>
          <p:cNvSpPr/>
          <p:nvPr/>
        </p:nvSpPr>
        <p:spPr>
          <a:xfrm>
            <a:off x="2367041" y="3329886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Korumacı İthalat Politikaları</a:t>
            </a:r>
          </a:p>
        </p:txBody>
      </p:sp>
      <p:sp>
        <p:nvSpPr>
          <p:cNvPr id="10" name="Yuvarlatılmış Dikdörtgen 18">
            <a:extLst>
              <a:ext uri="{FF2B5EF4-FFF2-40B4-BE49-F238E27FC236}">
                <a16:creationId xmlns:a16="http://schemas.microsoft.com/office/drawing/2014/main" id="{10AE9311-ADE5-4838-8ECC-F0C868F51CC9}"/>
              </a:ext>
            </a:extLst>
          </p:cNvPr>
          <p:cNvSpPr/>
          <p:nvPr/>
        </p:nvSpPr>
        <p:spPr>
          <a:xfrm>
            <a:off x="2367041" y="3964915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İthal İkameci Sanayileşme Stratejileri</a:t>
            </a:r>
          </a:p>
        </p:txBody>
      </p:sp>
      <p:sp>
        <p:nvSpPr>
          <p:cNvPr id="12" name="Yuvarlatılmış Dikdörtgen 18">
            <a:extLst>
              <a:ext uri="{FF2B5EF4-FFF2-40B4-BE49-F238E27FC236}">
                <a16:creationId xmlns:a16="http://schemas.microsoft.com/office/drawing/2014/main" id="{39FB34A6-F2CF-4631-88C7-D11BD0306917}"/>
              </a:ext>
            </a:extLst>
          </p:cNvPr>
          <p:cNvSpPr/>
          <p:nvPr/>
        </p:nvSpPr>
        <p:spPr>
          <a:xfrm>
            <a:off x="2367041" y="4599944"/>
            <a:ext cx="8877604" cy="400171"/>
          </a:xfrm>
          <a:prstGeom prst="roundRect">
            <a:avLst/>
          </a:prstGeom>
          <a:solidFill>
            <a:srgbClr val="1B2C57"/>
          </a:solidFill>
          <a:ln>
            <a:solidFill>
              <a:srgbClr val="1B2C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-180340" algn="l"/>
              </a:tabLst>
            </a:pPr>
            <a:r>
              <a:rPr lang="tr-TR" sz="2400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rPr>
              <a:t>Tarife Dışı Engeller</a:t>
            </a:r>
          </a:p>
        </p:txBody>
      </p:sp>
    </p:spTree>
    <p:extLst>
      <p:ext uri="{BB962C8B-B14F-4D97-AF65-F5344CB8AC3E}">
        <p14:creationId xmlns:p14="http://schemas.microsoft.com/office/powerpoint/2010/main" val="19016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3FB46-AFE6-4685-A302-B12C621B4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30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833C8072-435D-44BB-8944-AE3C09EA4684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946396C8-5E72-4775-808B-A17EA2573CD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9D74297C-4C9B-43BA-804C-0CADEEB3CB6D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D8C7E272-B9B5-4210-BFAC-6706B1F43DB1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– DIŞ TİCARET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CDA53BA-92AD-400B-B1F7-A37987A2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" y="2055712"/>
            <a:ext cx="12080882" cy="4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6E464-B9CC-44FC-B8CE-D8E535019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31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7" name="Grup 5">
            <a:extLst>
              <a:ext uri="{FF2B5EF4-FFF2-40B4-BE49-F238E27FC236}">
                <a16:creationId xmlns:a16="http://schemas.microsoft.com/office/drawing/2014/main" id="{FEC5A6BF-6F99-4391-8AAB-B122F2390F00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5024D41B-9421-44E8-9CCC-FD13B84E0ACC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9" name="Halka 8">
              <a:extLst>
                <a:ext uri="{FF2B5EF4-FFF2-40B4-BE49-F238E27FC236}">
                  <a16:creationId xmlns:a16="http://schemas.microsoft.com/office/drawing/2014/main" id="{C044EF87-5DF3-4526-8FBA-7D52B79D912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26A5C77C-74CE-46D0-A1C5-F86A5B418197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URUGUAY/PARAGUAY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4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1BB3C-1377-4790-98C1-909320C38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32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673712E4-333A-425B-B3F3-B41670C7D585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E4553710-96D6-4A69-85D1-49FE445AC335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42D10D42-982A-4BF9-B5EF-1D0B904604E7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38E27B97-20F9-403B-A73B-62BC82DF5254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PARAGUAY/URUGUAY</a:t>
              </a: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F4FA243-2DBB-4E0F-8698-A37D21BCFB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837081"/>
              </p:ext>
            </p:extLst>
          </p:nvPr>
        </p:nvGraphicFramePr>
        <p:xfrm>
          <a:off x="1372228" y="1795462"/>
          <a:ext cx="9020174" cy="506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24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86B64-3541-494F-98FD-BFF23703E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33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43F303F2-FD29-48C3-BADC-83D26FE08A17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13A8A7DF-41EE-452B-BD57-E7BA4E854F79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E6EA2499-6522-4E68-825F-B956C45B6976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2846F729-1AA3-47E8-B174-4ED4F6E8E859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PARAGUAY/URUGUAY</a:t>
              </a: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1E574E-A43D-4E72-A36C-C682603C42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912354"/>
              </p:ext>
            </p:extLst>
          </p:nvPr>
        </p:nvGraphicFramePr>
        <p:xfrm>
          <a:off x="725006" y="1825979"/>
          <a:ext cx="11038995" cy="4367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86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2523A9-A267-442C-86B9-E960D26EE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34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6FA5A27D-2E2A-4675-A022-D254030142F9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CD839F72-C5D5-409F-8221-68C984BC7253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7C7C800F-C416-4D6D-8334-D6FDBB482690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39B33C3C-E044-4ECF-ADA8-0D7C17372FB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PARAGUAY/URUGUAY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7787B5-3DD2-415C-9100-A62375314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158517"/>
              </p:ext>
            </p:extLst>
          </p:nvPr>
        </p:nvGraphicFramePr>
        <p:xfrm>
          <a:off x="760671" y="1773574"/>
          <a:ext cx="10096500" cy="21717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160903023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45180109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54188589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5617739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0273308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21238384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659542656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17460789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PARAGUAY</a:t>
                      </a:r>
                      <a:r>
                        <a:rPr lang="en-US" sz="18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ÜLKENİN TOPLAM İHRACATI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TÜRKİYE'NİN ÜLKEDEN İTHALATI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TR PAY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ÜLKENİN TOPLAM İTHALATI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TÜRKİYE'NİN ÜLKEYE İHRACATI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TR PAY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TÜRKİYE-ÜLKE ARASI TOPLAM DIŞ TİCARET HACMİ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879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9,036,263,905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74,454,615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13,334,489,000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37,412,000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111,866,615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885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7,652,035,558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7,521,159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11,755,149,268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55,121,272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62,642,431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3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4,840,048,791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1,451,759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0.03%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5,279,132,296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27,230,115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0.52%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28,681,874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639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F98808-1D9E-4228-BA6F-20D7E451D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164528"/>
              </p:ext>
            </p:extLst>
          </p:nvPr>
        </p:nvGraphicFramePr>
        <p:xfrm>
          <a:off x="760671" y="4347854"/>
          <a:ext cx="10096500" cy="21717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174712724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66156372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88896364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89218682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4023982296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4129080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485414137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488708933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tr-TR" sz="18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URUGUAY</a:t>
                      </a:r>
                      <a:r>
                        <a:rPr lang="en-US" sz="18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ÜLKENİN TOPLAM İHRACATI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TÜRKİYE'NİN ÜLKEDEN İTHALATI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TR PAY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ÜLKENİN TOPLAM İTHALATI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TÜRKİYE'NİN ÜLKEYE İHRACATI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TR PAY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TÜRKİYE-ÜLKE ARASI TOPLAM DIŞ TİCARET HACMİ ($)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479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7,480,930,015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271,660,642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3.63%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8,893,248,722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58,048,316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0.65%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329,708,958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408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7,722,146,666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135,957,139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1.76%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7,199,549,765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54,604,992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0.76%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190,562,131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9741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3,367,351,115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69,279,472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3,113,606,641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27,085,800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0.87%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D9AC65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96,365,272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163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20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6E464-B9CC-44FC-B8CE-D8E535019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35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7" name="Grup 5">
            <a:extLst>
              <a:ext uri="{FF2B5EF4-FFF2-40B4-BE49-F238E27FC236}">
                <a16:creationId xmlns:a16="http://schemas.microsoft.com/office/drawing/2014/main" id="{FEC5A6BF-6F99-4391-8AAB-B122F2390F00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5024D41B-9421-44E8-9CCC-FD13B84E0ACC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9" name="Halka 8">
              <a:extLst>
                <a:ext uri="{FF2B5EF4-FFF2-40B4-BE49-F238E27FC236}">
                  <a16:creationId xmlns:a16="http://schemas.microsoft.com/office/drawing/2014/main" id="{C044EF87-5DF3-4526-8FBA-7D52B79D912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26A5C77C-74CE-46D0-A1C5-F86A5B418197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TİCARET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52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B2AAE6-80CE-47AF-959E-54B2CA05E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36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C46CB6F-45D4-4F28-A86A-A886DF6620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903668"/>
              </p:ext>
            </p:extLst>
          </p:nvPr>
        </p:nvGraphicFramePr>
        <p:xfrm>
          <a:off x="171151" y="1767173"/>
          <a:ext cx="5477295" cy="4954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Worksheet" r:id="rId3" imgW="7381943" imgH="6677115" progId="Excel.Sheet.12">
                  <p:embed/>
                </p:oleObj>
              </mc:Choice>
              <mc:Fallback>
                <p:oleObj name="Worksheet" r:id="rId3" imgW="7381943" imgH="66771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151" y="1767173"/>
                        <a:ext cx="5477295" cy="4954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163884C-6E10-4451-B10B-45CB2FA830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8957"/>
              </p:ext>
            </p:extLst>
          </p:nvPr>
        </p:nvGraphicFramePr>
        <p:xfrm>
          <a:off x="5771588" y="1767173"/>
          <a:ext cx="6420412" cy="3487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Worksheet" r:id="rId5" imgW="7381943" imgH="4009935" progId="Excel.Sheet.12">
                  <p:embed/>
                </p:oleObj>
              </mc:Choice>
              <mc:Fallback>
                <p:oleObj name="Worksheet" r:id="rId5" imgW="7381943" imgH="4009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1588" y="1767173"/>
                        <a:ext cx="6420412" cy="3487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 5">
            <a:extLst>
              <a:ext uri="{FF2B5EF4-FFF2-40B4-BE49-F238E27FC236}">
                <a16:creationId xmlns:a16="http://schemas.microsoft.com/office/drawing/2014/main" id="{B12BC71C-A54E-4358-BDB7-ECA8A872FCB1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C203A036-C287-441B-BBDE-289EE55F797F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7" name="Halka 8">
              <a:extLst>
                <a:ext uri="{FF2B5EF4-FFF2-40B4-BE49-F238E27FC236}">
                  <a16:creationId xmlns:a16="http://schemas.microsoft.com/office/drawing/2014/main" id="{6A1194D1-263C-495D-B2F5-ED10C46558C1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8" name="Metin kutusu 9">
              <a:extLst>
                <a:ext uri="{FF2B5EF4-FFF2-40B4-BE49-F238E27FC236}">
                  <a16:creationId xmlns:a16="http://schemas.microsoft.com/office/drawing/2014/main" id="{2FC440C8-55BC-47EB-B9D9-908F609F396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– DIŞ TİCARET – 2020 YILI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7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6A9607-49D0-4EF9-9719-520FB1B63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37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BABA917-71C5-4CD5-84F4-93FBF9275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772781"/>
              </p:ext>
            </p:extLst>
          </p:nvPr>
        </p:nvGraphicFramePr>
        <p:xfrm>
          <a:off x="148000" y="2406249"/>
          <a:ext cx="5488871" cy="2981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Worksheet" r:id="rId3" imgW="7381943" imgH="4009935" progId="Excel.Sheet.12">
                  <p:embed/>
                </p:oleObj>
              </mc:Choice>
              <mc:Fallback>
                <p:oleObj name="Worksheet" r:id="rId3" imgW="7381943" imgH="4009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000" y="2406249"/>
                        <a:ext cx="5488871" cy="2981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266BD69-ADE7-42F4-ACBE-9351916C63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765923"/>
              </p:ext>
            </p:extLst>
          </p:nvPr>
        </p:nvGraphicFramePr>
        <p:xfrm>
          <a:off x="5835293" y="2406249"/>
          <a:ext cx="5928709" cy="2761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Worksheet" r:id="rId5" imgW="7381943" imgH="3438435" progId="Excel.Sheet.12">
                  <p:embed/>
                </p:oleObj>
              </mc:Choice>
              <mc:Fallback>
                <p:oleObj name="Worksheet" r:id="rId5" imgW="7381943" imgH="34384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35293" y="2406249"/>
                        <a:ext cx="5928709" cy="2761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 5">
            <a:extLst>
              <a:ext uri="{FF2B5EF4-FFF2-40B4-BE49-F238E27FC236}">
                <a16:creationId xmlns:a16="http://schemas.microsoft.com/office/drawing/2014/main" id="{459C180B-D8E0-43D1-985D-8E9898E03AFE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3EEDBA00-2DC3-4316-B0CF-E66C648264D5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7" name="Halka 8">
              <a:extLst>
                <a:ext uri="{FF2B5EF4-FFF2-40B4-BE49-F238E27FC236}">
                  <a16:creationId xmlns:a16="http://schemas.microsoft.com/office/drawing/2014/main" id="{22090FD4-CEF2-44CA-B01B-ACCCA266E9B8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8" name="Metin kutusu 9">
              <a:extLst>
                <a:ext uri="{FF2B5EF4-FFF2-40B4-BE49-F238E27FC236}">
                  <a16:creationId xmlns:a16="http://schemas.microsoft.com/office/drawing/2014/main" id="{5C42D1B3-0755-42FC-A9C0-39C5F4EA4412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– DIŞ TİCARET – İKİLİ TİCARET – 2020 YILI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3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21536-CC0A-4A35-9329-C1C9C3BB8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38</a:t>
            </a:fld>
            <a:r>
              <a:rPr lang="tr-TR"/>
              <a:t>/20</a:t>
            </a:r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5628B-2508-4E5E-943F-A0DA0841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11" y="1682553"/>
            <a:ext cx="9310778" cy="5038922"/>
          </a:xfrm>
          <a:prstGeom prst="rect">
            <a:avLst/>
          </a:prstGeom>
        </p:spPr>
      </p:pic>
      <p:grpSp>
        <p:nvGrpSpPr>
          <p:cNvPr id="4" name="Grup 5">
            <a:extLst>
              <a:ext uri="{FF2B5EF4-FFF2-40B4-BE49-F238E27FC236}">
                <a16:creationId xmlns:a16="http://schemas.microsoft.com/office/drawing/2014/main" id="{DB9F57EF-0F10-4175-9F67-667C9AAC6C02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F128E769-D9E0-497C-A85E-364371F0B29F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7C3809AB-742E-4E61-99E9-750DD5C8CF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E9C95D18-2387-44BD-A505-EC0C8EC90FA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– POTANSİYEL ÜRÜNLER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4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21536-CC0A-4A35-9329-C1C9C3BB8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39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DB9F57EF-0F10-4175-9F67-667C9AAC6C02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F128E769-D9E0-497C-A85E-364371F0B29F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7C3809AB-742E-4E61-99E9-750DD5C8CF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E9C95D18-2387-44BD-A505-EC0C8EC90FA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CA8BB2A-2ABD-4D1D-8573-0AD891F7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88" y="1702732"/>
            <a:ext cx="9592389" cy="50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2ECEE-9FB7-4415-BF93-751C6E6C7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76EB0194-D4D0-4A40-B3AF-509003F1D420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687F10FE-155B-4275-93DF-19EAF8161CD9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53F06E88-15AF-41B6-A8E6-A56F2326CFB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27B4F98E-6BA1-491D-8F72-20F9FAFA3A2E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ARJANTİN-EKONOMİ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7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21536-CC0A-4A35-9329-C1C9C3BB8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40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DB9F57EF-0F10-4175-9F67-667C9AAC6C02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F128E769-D9E0-497C-A85E-364371F0B29F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7C3809AB-742E-4E61-99E9-750DD5C8CF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E9C95D18-2387-44BD-A505-EC0C8EC90FA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DBE2283-38EF-4E25-A25E-98610F3A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17" y="1412512"/>
            <a:ext cx="8968396" cy="53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21536-CC0A-4A35-9329-C1C9C3BB8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41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4" name="Grup 5">
            <a:extLst>
              <a:ext uri="{FF2B5EF4-FFF2-40B4-BE49-F238E27FC236}">
                <a16:creationId xmlns:a16="http://schemas.microsoft.com/office/drawing/2014/main" id="{DB9F57EF-0F10-4175-9F67-667C9AAC6C02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F128E769-D9E0-497C-A85E-364371F0B29F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7C3809AB-742E-4E61-99E9-750DD5C8CF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E9C95D18-2387-44BD-A505-EC0C8EC90FAE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PARAGUAY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DDF61-B152-401F-8DC1-3A9E28FC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" y="1802970"/>
            <a:ext cx="12131642" cy="40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6E464-B9CC-44FC-B8CE-D8E535019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42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7" name="Grup 5">
            <a:extLst>
              <a:ext uri="{FF2B5EF4-FFF2-40B4-BE49-F238E27FC236}">
                <a16:creationId xmlns:a16="http://schemas.microsoft.com/office/drawing/2014/main" id="{FEC5A6BF-6F99-4391-8AAB-B122F2390F00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8" name="Yuvarlatılmış Dikdörtgen 7">
              <a:extLst>
                <a:ext uri="{FF2B5EF4-FFF2-40B4-BE49-F238E27FC236}">
                  <a16:creationId xmlns:a16="http://schemas.microsoft.com/office/drawing/2014/main" id="{5024D41B-9421-44E8-9CCC-FD13B84E0ACC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9" name="Halka 8">
              <a:extLst>
                <a:ext uri="{FF2B5EF4-FFF2-40B4-BE49-F238E27FC236}">
                  <a16:creationId xmlns:a16="http://schemas.microsoft.com/office/drawing/2014/main" id="{C044EF87-5DF3-4526-8FBA-7D52B79D912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26A5C77C-74CE-46D0-A1C5-F86A5B418197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TİCARET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1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C7CC06-0F46-406D-AC7F-E94164B1E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43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947CB45-1D28-49B3-B835-9816515098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188977"/>
              </p:ext>
            </p:extLst>
          </p:nvPr>
        </p:nvGraphicFramePr>
        <p:xfrm>
          <a:off x="267666" y="1767952"/>
          <a:ext cx="5422264" cy="388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Worksheet" r:id="rId3" imgW="6934200" imgH="4962615" progId="Excel.Sheet.12">
                  <p:embed/>
                </p:oleObj>
              </mc:Choice>
              <mc:Fallback>
                <p:oleObj name="Worksheet" r:id="rId3" imgW="6934200" imgH="49626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66" y="1767952"/>
                        <a:ext cx="5422264" cy="3880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8507C06-B8C0-4010-AA02-67A769388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84754"/>
              </p:ext>
            </p:extLst>
          </p:nvPr>
        </p:nvGraphicFramePr>
        <p:xfrm>
          <a:off x="5827637" y="1767951"/>
          <a:ext cx="6168218" cy="3058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Worksheet" r:id="rId5" imgW="6934200" imgH="3438435" progId="Excel.Sheet.12">
                  <p:embed/>
                </p:oleObj>
              </mc:Choice>
              <mc:Fallback>
                <p:oleObj name="Worksheet" r:id="rId5" imgW="6934200" imgH="34384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27637" y="1767951"/>
                        <a:ext cx="6168218" cy="3058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 5">
            <a:extLst>
              <a:ext uri="{FF2B5EF4-FFF2-40B4-BE49-F238E27FC236}">
                <a16:creationId xmlns:a16="http://schemas.microsoft.com/office/drawing/2014/main" id="{5943A5E3-BAE4-44F3-9F05-49F4AA376B2A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3557DC6E-1735-4A56-91D0-EA6934D42A50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7" name="Halka 8">
              <a:extLst>
                <a:ext uri="{FF2B5EF4-FFF2-40B4-BE49-F238E27FC236}">
                  <a16:creationId xmlns:a16="http://schemas.microsoft.com/office/drawing/2014/main" id="{4245CAE8-D45C-4ECA-8074-6963C62A18EC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8" name="Metin kutusu 9">
              <a:extLst>
                <a:ext uri="{FF2B5EF4-FFF2-40B4-BE49-F238E27FC236}">
                  <a16:creationId xmlns:a16="http://schemas.microsoft.com/office/drawing/2014/main" id="{4493179D-9410-454B-A12A-9F7E722FAF7B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– DIŞ TİCARET – 2020 YILI VERİLERİ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63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FC5D9-2801-4CC8-8BC0-71CD295ED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44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1C011556-F577-4F13-93D3-B6DBA3B4E161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375C9385-1B49-4B07-B4A6-D1052C7E63D8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33A62CB6-93D0-42B9-9748-AAF5213F27D5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29B8CCD3-0BCE-4959-9B50-8DBB5EFD7CB3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– DIŞ TİCARET – İKİLİ TİCARET – 2020 YILI</a:t>
              </a: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337AF37-75AC-4455-ADEB-C64C2F4927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052680"/>
              </p:ext>
            </p:extLst>
          </p:nvPr>
        </p:nvGraphicFramePr>
        <p:xfrm>
          <a:off x="126005" y="2270592"/>
          <a:ext cx="5818147" cy="2405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Worksheet" r:id="rId3" imgW="6934200" imgH="2866935" progId="Excel.Sheet.12">
                  <p:embed/>
                </p:oleObj>
              </mc:Choice>
              <mc:Fallback>
                <p:oleObj name="Worksheet" r:id="rId3" imgW="6934200" imgH="2866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005" y="2270592"/>
                        <a:ext cx="5818147" cy="2405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9C97573-A2F8-47B0-BC9D-C9A808B32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75878"/>
              </p:ext>
            </p:extLst>
          </p:nvPr>
        </p:nvGraphicFramePr>
        <p:xfrm>
          <a:off x="6096000" y="2283860"/>
          <a:ext cx="5866918" cy="3070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Worksheet" r:id="rId5" imgW="6934200" imgH="3629025" progId="Excel.Sheet.12">
                  <p:embed/>
                </p:oleObj>
              </mc:Choice>
              <mc:Fallback>
                <p:oleObj name="Worksheet" r:id="rId5" imgW="6934200" imgH="3629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2283860"/>
                        <a:ext cx="5866918" cy="3070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61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6D40D-FB23-4D43-ABF9-F7B9A2DE3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45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BCFA7D9E-1427-4D04-96FC-F9E087D800CF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B12B5175-7991-4A13-93AF-5C13C4B82F3A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B304BF74-5510-4FC4-9F17-F68259D233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D1AB71DF-EA66-4A4A-9294-F7EB8DD6417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– POTANSİYEL ÜRÜNLER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417A2B-1F8D-4290-9F10-40FA3F680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28" y="1581358"/>
            <a:ext cx="9454063" cy="51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3DE2AB-9727-49F7-8034-67CCDAE8B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46</a:t>
            </a:fld>
            <a:r>
              <a:rPr lang="tr-TR"/>
              <a:t>/20</a:t>
            </a:r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BF7B0-C2E8-4B4E-AD34-A577CCEF4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077" y="1650175"/>
            <a:ext cx="8853845" cy="5071300"/>
          </a:xfrm>
          <a:prstGeom prst="rect">
            <a:avLst/>
          </a:prstGeom>
        </p:spPr>
      </p:pic>
      <p:grpSp>
        <p:nvGrpSpPr>
          <p:cNvPr id="4" name="Grup 5">
            <a:extLst>
              <a:ext uri="{FF2B5EF4-FFF2-40B4-BE49-F238E27FC236}">
                <a16:creationId xmlns:a16="http://schemas.microsoft.com/office/drawing/2014/main" id="{2CB9B02C-6AC9-495C-B31E-1B095E5A9F96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5" name="Yuvarlatılmış Dikdörtgen 7">
              <a:extLst>
                <a:ext uri="{FF2B5EF4-FFF2-40B4-BE49-F238E27FC236}">
                  <a16:creationId xmlns:a16="http://schemas.microsoft.com/office/drawing/2014/main" id="{58E965AB-1603-4D75-8D34-301358079BC2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6" name="Halka 8">
              <a:extLst>
                <a:ext uri="{FF2B5EF4-FFF2-40B4-BE49-F238E27FC236}">
                  <a16:creationId xmlns:a16="http://schemas.microsoft.com/office/drawing/2014/main" id="{6365B7DD-BB66-4062-97C0-646B61C9796A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7" name="Metin kutusu 9">
              <a:extLst>
                <a:ext uri="{FF2B5EF4-FFF2-40B4-BE49-F238E27FC236}">
                  <a16:creationId xmlns:a16="http://schemas.microsoft.com/office/drawing/2014/main" id="{A97A2005-E78D-4DF2-A6F9-85CC2B187146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– POTANSİYEL ÜRÜNLER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94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6D40D-FB23-4D43-ABF9-F7B9A2DE3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47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BCFA7D9E-1427-4D04-96FC-F9E087D800CF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B12B5175-7991-4A13-93AF-5C13C4B82F3A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B304BF74-5510-4FC4-9F17-F68259D233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D1AB71DF-EA66-4A4A-9294-F7EB8DD6417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4AEFE2-D11E-422C-A663-C08A8647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78" y="1555762"/>
            <a:ext cx="9794780" cy="51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8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6D40D-FB23-4D43-ABF9-F7B9A2DE3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48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BCFA7D9E-1427-4D04-96FC-F9E087D800CF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B12B5175-7991-4A13-93AF-5C13C4B82F3A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B304BF74-5510-4FC4-9F17-F68259D233BF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D1AB71DF-EA66-4A4A-9294-F7EB8DD6417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URUGUAY – POTANSİYEL ÜRÜNLER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08EB7A-867F-45AC-967B-F8B7C6EE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28" y="1694890"/>
            <a:ext cx="10063544" cy="48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F95DC385-F512-384A-B23F-CF53B852F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999" y="6378927"/>
            <a:ext cx="2743200" cy="365125"/>
          </a:xfrm>
        </p:spPr>
        <p:txBody>
          <a:bodyPr/>
          <a:lstStyle/>
          <a:p>
            <a:fld id="{99474F5A-8CAD-465D-8FBF-95B9D3615D17}" type="slidenum">
              <a:rPr lang="tr-TR" smtClean="0"/>
              <a:t>49</a:t>
            </a:fld>
            <a:endParaRPr lang="tr-TR" dirty="0"/>
          </a:p>
        </p:txBody>
      </p:sp>
      <p:pic>
        <p:nvPicPr>
          <p:cNvPr id="40" name="Picture 3" descr="ppt_sunum_format-01.png">
            <a:extLst>
              <a:ext uri="{FF2B5EF4-FFF2-40B4-BE49-F238E27FC236}">
                <a16:creationId xmlns:a16="http://schemas.microsoft.com/office/drawing/2014/main" id="{A7CAF31D-A769-C441-8B12-DE077E547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7" y="0"/>
            <a:ext cx="12216907" cy="6874800"/>
          </a:xfrm>
          <a:prstGeom prst="rect">
            <a:avLst/>
          </a:prstGeom>
        </p:spPr>
      </p:pic>
      <p:pic>
        <p:nvPicPr>
          <p:cNvPr id="41" name="Picture 4" descr="Untitled-1.png">
            <a:extLst>
              <a:ext uri="{FF2B5EF4-FFF2-40B4-BE49-F238E27FC236}">
                <a16:creationId xmlns:a16="http://schemas.microsoft.com/office/drawing/2014/main" id="{5F06C75C-250A-1640-A39E-865E47236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69" y="1592449"/>
            <a:ext cx="4079681" cy="1234015"/>
          </a:xfrm>
          <a:prstGeom prst="rect">
            <a:avLst/>
          </a:prstGeom>
        </p:spPr>
      </p:pic>
      <p:sp>
        <p:nvSpPr>
          <p:cNvPr id="42" name="Dikdörtgen 41">
            <a:extLst>
              <a:ext uri="{FF2B5EF4-FFF2-40B4-BE49-F238E27FC236}">
                <a16:creationId xmlns:a16="http://schemas.microsoft.com/office/drawing/2014/main" id="{0750D83C-BA08-C146-B0A5-9080BE92F7F0}"/>
              </a:ext>
            </a:extLst>
          </p:cNvPr>
          <p:cNvSpPr/>
          <p:nvPr/>
        </p:nvSpPr>
        <p:spPr>
          <a:xfrm>
            <a:off x="2526911" y="3634083"/>
            <a:ext cx="7113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3200" b="1" dirty="0">
                <a:solidFill>
                  <a:schemeClr val="bg1"/>
                </a:solidFill>
                <a:latin typeface="Myriad Pro"/>
                <a:hlinkClick r:id="rId4"/>
              </a:rPr>
              <a:t>buenosaires@ticaret.gov.tr</a:t>
            </a:r>
            <a:endParaRPr lang="tr-TR" sz="3200" b="1" dirty="0">
              <a:solidFill>
                <a:schemeClr val="bg1"/>
              </a:solidFill>
              <a:latin typeface="Myriad Pro"/>
            </a:endParaRPr>
          </a:p>
          <a:p>
            <a:pPr algn="ctr">
              <a:defRPr/>
            </a:pPr>
            <a:r>
              <a:rPr lang="tr-TR" sz="3200" b="1" dirty="0">
                <a:solidFill>
                  <a:schemeClr val="bg1"/>
                </a:solidFill>
                <a:latin typeface="Myriad Pro"/>
              </a:rPr>
              <a:t>Tel: +54 11 5032 4133 / 4134</a:t>
            </a:r>
          </a:p>
          <a:p>
            <a:pPr algn="ctr">
              <a:defRPr/>
            </a:pPr>
            <a:r>
              <a:rPr lang="tr-TR" sz="3200" b="1" dirty="0" err="1">
                <a:solidFill>
                  <a:schemeClr val="bg1"/>
                </a:solidFill>
                <a:latin typeface="Myriad Pro"/>
              </a:rPr>
              <a:t>Fax</a:t>
            </a:r>
            <a:r>
              <a:rPr lang="tr-TR" sz="3200" b="1" dirty="0">
                <a:solidFill>
                  <a:schemeClr val="bg1"/>
                </a:solidFill>
                <a:latin typeface="Myriad Pro"/>
              </a:rPr>
              <a:t>: +54 11 4311 6655</a:t>
            </a:r>
          </a:p>
        </p:txBody>
      </p:sp>
    </p:spTree>
    <p:extLst>
      <p:ext uri="{BB962C8B-B14F-4D97-AF65-F5344CB8AC3E}">
        <p14:creationId xmlns:p14="http://schemas.microsoft.com/office/powerpoint/2010/main" val="22734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E970D-9B22-462A-BA3C-AD3CB6A64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5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86577E-1024-4B04-870D-9F493127C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848536"/>
              </p:ext>
            </p:extLst>
          </p:nvPr>
        </p:nvGraphicFramePr>
        <p:xfrm>
          <a:off x="636608" y="1738003"/>
          <a:ext cx="10914930" cy="5303520"/>
        </p:xfrm>
        <a:graphic>
          <a:graphicData uri="http://schemas.openxmlformats.org/drawingml/2006/table">
            <a:tbl>
              <a:tblPr firstRow="1" firstCol="1" bandRow="1"/>
              <a:tblGrid>
                <a:gridCol w="1819155">
                  <a:extLst>
                    <a:ext uri="{9D8B030D-6E8A-4147-A177-3AD203B41FA5}">
                      <a16:colId xmlns:a16="http://schemas.microsoft.com/office/drawing/2014/main" val="1225832561"/>
                    </a:ext>
                  </a:extLst>
                </a:gridCol>
                <a:gridCol w="1819155">
                  <a:extLst>
                    <a:ext uri="{9D8B030D-6E8A-4147-A177-3AD203B41FA5}">
                      <a16:colId xmlns:a16="http://schemas.microsoft.com/office/drawing/2014/main" val="2560501106"/>
                    </a:ext>
                  </a:extLst>
                </a:gridCol>
                <a:gridCol w="1819155">
                  <a:extLst>
                    <a:ext uri="{9D8B030D-6E8A-4147-A177-3AD203B41FA5}">
                      <a16:colId xmlns:a16="http://schemas.microsoft.com/office/drawing/2014/main" val="2967808764"/>
                    </a:ext>
                  </a:extLst>
                </a:gridCol>
                <a:gridCol w="1819155">
                  <a:extLst>
                    <a:ext uri="{9D8B030D-6E8A-4147-A177-3AD203B41FA5}">
                      <a16:colId xmlns:a16="http://schemas.microsoft.com/office/drawing/2014/main" val="3185142382"/>
                    </a:ext>
                  </a:extLst>
                </a:gridCol>
                <a:gridCol w="1819155">
                  <a:extLst>
                    <a:ext uri="{9D8B030D-6E8A-4147-A177-3AD203B41FA5}">
                      <a16:colId xmlns:a16="http://schemas.microsoft.com/office/drawing/2014/main" val="2497650426"/>
                    </a:ext>
                  </a:extLst>
                </a:gridCol>
                <a:gridCol w="1819155">
                  <a:extLst>
                    <a:ext uri="{9D8B030D-6E8A-4147-A177-3AD203B41FA5}">
                      <a16:colId xmlns:a16="http://schemas.microsoft.com/office/drawing/2014/main" val="2800995188"/>
                    </a:ext>
                  </a:extLst>
                </a:gridCol>
              </a:tblGrid>
              <a:tr h="190928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2016</a:t>
                      </a:r>
                      <a:endParaRPr lang="en-US" sz="24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en-US" sz="24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2018</a:t>
                      </a:r>
                      <a:endParaRPr lang="en-US" sz="24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2019</a:t>
                      </a:r>
                      <a:endParaRPr lang="en-US" sz="24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2020</a:t>
                      </a:r>
                      <a:endParaRPr lang="en-US" sz="24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950375"/>
                  </a:ext>
                </a:extLst>
              </a:tr>
              <a:tr h="4695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GSYİH (Cari Fiyatlar -milyar $)</a:t>
                      </a:r>
                      <a:endParaRPr lang="en-US" sz="1800" b="1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557.5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642.7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519.9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449.7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443.25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36255"/>
                  </a:ext>
                </a:extLst>
              </a:tr>
              <a:tr h="800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GSYİH Büyüme (Sabit Fiyatlar -%)</a:t>
                      </a:r>
                      <a:endParaRPr lang="en-US" sz="1800" b="1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-2,1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2,7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-2,5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-3,1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-11,8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198107"/>
                  </a:ext>
                </a:extLst>
              </a:tr>
              <a:tr h="7689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Kişi Başına Düşen GSYİH (Cari Fiyatlar -  $)</a:t>
                      </a:r>
                      <a:endParaRPr lang="en-US" sz="1800" b="1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12</a:t>
                      </a:r>
                      <a:r>
                        <a:rPr lang="tr-TR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,</a:t>
                      </a: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790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14</a:t>
                      </a:r>
                      <a:r>
                        <a:rPr lang="tr-TR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,</a:t>
                      </a: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592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11</a:t>
                      </a:r>
                      <a:r>
                        <a:rPr lang="tr-TR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,</a:t>
                      </a: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684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10</a:t>
                      </a:r>
                      <a:r>
                        <a:rPr lang="tr-TR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,</a:t>
                      </a:r>
                      <a:r>
                        <a:rPr lang="en-US" sz="360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+mn-cs"/>
                        </a:rPr>
                        <a:t>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8,430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35955"/>
                  </a:ext>
                </a:extLst>
              </a:tr>
              <a:tr h="640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Tüketici Fiyat Enflasyonu (</a:t>
                      </a:r>
                      <a:r>
                        <a:rPr lang="tr-TR" sz="1800" b="1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ort</a:t>
                      </a: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%)</a:t>
                      </a:r>
                      <a:endParaRPr lang="en-US" sz="1800" b="1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25.7</a:t>
                      </a:r>
                      <a:endParaRPr lang="en-US" sz="3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34.3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53.4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42.0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90384"/>
                  </a:ext>
                </a:extLst>
              </a:tr>
              <a:tr h="320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Nüfus (Milyon)</a:t>
                      </a:r>
                      <a:endParaRPr lang="en-US" sz="1800" b="1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43.59</a:t>
                      </a:r>
                      <a:endParaRPr lang="en-US" sz="3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44.072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44.56</a:t>
                      </a:r>
                      <a:endParaRPr lang="en-US" sz="360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45.052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45.551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7150"/>
                  </a:ext>
                </a:extLst>
              </a:tr>
              <a:tr h="640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Cari İşlemler Dengesi (milyar $)</a:t>
                      </a:r>
                      <a:endParaRPr lang="en-US" sz="1800" b="1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-15.11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-31.60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-27.48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-3,99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36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2,60</a:t>
                      </a:r>
                      <a:endParaRPr lang="en-US" sz="36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2428" marR="42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999850"/>
                  </a:ext>
                </a:extLst>
              </a:tr>
            </a:tbl>
          </a:graphicData>
        </a:graphic>
      </p:graphicFrame>
      <p:grpSp>
        <p:nvGrpSpPr>
          <p:cNvPr id="6" name="Grup 5">
            <a:extLst>
              <a:ext uri="{FF2B5EF4-FFF2-40B4-BE49-F238E27FC236}">
                <a16:creationId xmlns:a16="http://schemas.microsoft.com/office/drawing/2014/main" id="{2A9184DF-6686-4804-9D01-3A6526A9C817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7" name="Yuvarlatılmış Dikdörtgen 7">
              <a:extLst>
                <a:ext uri="{FF2B5EF4-FFF2-40B4-BE49-F238E27FC236}">
                  <a16:creationId xmlns:a16="http://schemas.microsoft.com/office/drawing/2014/main" id="{B463EAB3-D28E-415A-AFE1-3C4E01556B56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8" name="Halka 8">
              <a:extLst>
                <a:ext uri="{FF2B5EF4-FFF2-40B4-BE49-F238E27FC236}">
                  <a16:creationId xmlns:a16="http://schemas.microsoft.com/office/drawing/2014/main" id="{826BEE94-53FD-4A2F-96C1-20EB8483AC3E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9" name="Metin kutusu 9">
              <a:extLst>
                <a:ext uri="{FF2B5EF4-FFF2-40B4-BE49-F238E27FC236}">
                  <a16:creationId xmlns:a16="http://schemas.microsoft.com/office/drawing/2014/main" id="{1BDF43B0-AF67-4AE6-924C-F06B16380F9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- EKONOMİ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9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F3EFA-FE0F-45BA-8BEF-492E05B8C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6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ADA2C8-BC0C-41F7-98FE-34E40E3B9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573384"/>
              </p:ext>
            </p:extLst>
          </p:nvPr>
        </p:nvGraphicFramePr>
        <p:xfrm>
          <a:off x="1298532" y="1623980"/>
          <a:ext cx="10345602" cy="3953069"/>
        </p:xfrm>
        <a:graphic>
          <a:graphicData uri="http://schemas.openxmlformats.org/drawingml/2006/table">
            <a:tbl>
              <a:tblPr firstRow="1" firstCol="1" bandRow="1"/>
              <a:tblGrid>
                <a:gridCol w="1724267">
                  <a:extLst>
                    <a:ext uri="{9D8B030D-6E8A-4147-A177-3AD203B41FA5}">
                      <a16:colId xmlns:a16="http://schemas.microsoft.com/office/drawing/2014/main" val="1225832561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2560501106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2967808764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3185142382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2497650426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2800995188"/>
                    </a:ext>
                  </a:extLst>
                </a:gridCol>
              </a:tblGrid>
              <a:tr h="19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2020[a]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950375"/>
                  </a:ext>
                </a:extLst>
              </a:tr>
              <a:tr h="469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GSYİH </a:t>
                      </a:r>
                      <a:r>
                        <a:rPr lang="en-US" sz="1600" b="0" kern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Büyümesi</a:t>
                      </a:r>
                      <a:endParaRPr lang="en-US" sz="1600" b="0" kern="1200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36255"/>
                  </a:ext>
                </a:extLst>
              </a:tr>
              <a:tr h="800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Sanayi </a:t>
                      </a:r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Üretimi</a:t>
                      </a:r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Büyümesi</a:t>
                      </a:r>
                      <a:endParaRPr lang="en-US" sz="16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198107"/>
                  </a:ext>
                </a:extLst>
              </a:tr>
              <a:tr h="76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Brüt</a:t>
                      </a:r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Tarımsal</a:t>
                      </a:r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Üretim</a:t>
                      </a:r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Büyümesi</a:t>
                      </a:r>
                      <a:endParaRPr lang="en-US" sz="16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35955"/>
                  </a:ext>
                </a:extLst>
              </a:tr>
              <a:tr h="6400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İşsizlik</a:t>
                      </a:r>
                      <a:endParaRPr lang="en-US" sz="16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90384"/>
                  </a:ext>
                </a:extLst>
              </a:tr>
              <a:tr h="32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Enflasyon</a:t>
                      </a:r>
                      <a:endParaRPr lang="en-US" sz="16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7150"/>
                  </a:ext>
                </a:extLst>
              </a:tr>
              <a:tr h="6400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kern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İhracat</a:t>
                      </a:r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Milyar</a:t>
                      </a:r>
                      <a:r>
                        <a:rPr lang="en-US" sz="16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ABD Dol.)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99985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5B6BC4-D0DC-45D0-B82D-4DA113F2A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640072"/>
              </p:ext>
            </p:extLst>
          </p:nvPr>
        </p:nvGraphicFramePr>
        <p:xfrm>
          <a:off x="1298532" y="5577049"/>
          <a:ext cx="10345602" cy="640063"/>
        </p:xfrm>
        <a:graphic>
          <a:graphicData uri="http://schemas.openxmlformats.org/drawingml/2006/table">
            <a:tbl>
              <a:tblPr firstRow="1" firstCol="1" bandRow="1"/>
              <a:tblGrid>
                <a:gridCol w="1724267">
                  <a:extLst>
                    <a:ext uri="{9D8B030D-6E8A-4147-A177-3AD203B41FA5}">
                      <a16:colId xmlns:a16="http://schemas.microsoft.com/office/drawing/2014/main" val="3003454203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4059902505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2248872766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62333732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588123561"/>
                    </a:ext>
                  </a:extLst>
                </a:gridCol>
                <a:gridCol w="1724267">
                  <a:extLst>
                    <a:ext uri="{9D8B030D-6E8A-4147-A177-3AD203B41FA5}">
                      <a16:colId xmlns:a16="http://schemas.microsoft.com/office/drawing/2014/main" val="4158401057"/>
                    </a:ext>
                  </a:extLst>
                </a:gridCol>
              </a:tblGrid>
              <a:tr h="640063">
                <a:tc>
                  <a:txBody>
                    <a:bodyPr/>
                    <a:lstStyle/>
                    <a:p>
                      <a:pPr marL="0" marR="0" algn="l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İthalat</a:t>
                      </a:r>
                      <a:r>
                        <a:rPr lang="en-US" sz="16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 (</a:t>
                      </a:r>
                      <a:r>
                        <a:rPr lang="en-US" sz="1600" b="0" kern="1200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Milyar</a:t>
                      </a:r>
                      <a:r>
                        <a:rPr lang="en-US" sz="16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 ABD Dol.)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37.7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41.3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46.5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54.9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174172"/>
                  </a:ext>
                </a:extLst>
              </a:tr>
            </a:tbl>
          </a:graphicData>
        </a:graphic>
      </p:graphicFrame>
      <p:grpSp>
        <p:nvGrpSpPr>
          <p:cNvPr id="6" name="Grup 5">
            <a:extLst>
              <a:ext uri="{FF2B5EF4-FFF2-40B4-BE49-F238E27FC236}">
                <a16:creationId xmlns:a16="http://schemas.microsoft.com/office/drawing/2014/main" id="{BF5DDC34-77C2-455F-962C-567F4C2EB2A5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7" name="Yuvarlatılmış Dikdörtgen 7">
              <a:extLst>
                <a:ext uri="{FF2B5EF4-FFF2-40B4-BE49-F238E27FC236}">
                  <a16:creationId xmlns:a16="http://schemas.microsoft.com/office/drawing/2014/main" id="{1F5E11E8-41D9-485F-8EEB-0A5757DE6BF6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8" name="Halka 8">
              <a:extLst>
                <a:ext uri="{FF2B5EF4-FFF2-40B4-BE49-F238E27FC236}">
                  <a16:creationId xmlns:a16="http://schemas.microsoft.com/office/drawing/2014/main" id="{CA55BE1E-CA36-4239-A913-62A3426A663E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9" name="Metin kutusu 9">
              <a:extLst>
                <a:ext uri="{FF2B5EF4-FFF2-40B4-BE49-F238E27FC236}">
                  <a16:creationId xmlns:a16="http://schemas.microsoft.com/office/drawing/2014/main" id="{ABF76AFB-A9BA-4746-8714-BDA81E7AE4D9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- EKONOMİ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7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CC67B-F8A8-4A6E-9C2A-BEA4BFC6F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7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F0349F-00EF-4D43-91BE-B702439A9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62502"/>
              </p:ext>
            </p:extLst>
          </p:nvPr>
        </p:nvGraphicFramePr>
        <p:xfrm>
          <a:off x="324091" y="1514164"/>
          <a:ext cx="11439912" cy="3861629"/>
        </p:xfrm>
        <a:graphic>
          <a:graphicData uri="http://schemas.openxmlformats.org/drawingml/2006/table">
            <a:tbl>
              <a:tblPr firstRow="1" firstCol="1" bandRow="1"/>
              <a:tblGrid>
                <a:gridCol w="1906652">
                  <a:extLst>
                    <a:ext uri="{9D8B030D-6E8A-4147-A177-3AD203B41FA5}">
                      <a16:colId xmlns:a16="http://schemas.microsoft.com/office/drawing/2014/main" val="1225832561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560501106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967808764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3185142382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497650426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800995188"/>
                    </a:ext>
                  </a:extLst>
                </a:gridCol>
              </a:tblGrid>
              <a:tr h="190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2020[a]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2024[b]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950375"/>
                  </a:ext>
                </a:extLst>
              </a:tr>
              <a:tr h="469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GSYİH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36255"/>
                  </a:ext>
                </a:extLst>
              </a:tr>
              <a:tr h="800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Özel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Tüketim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198107"/>
                  </a:ext>
                </a:extLst>
              </a:tr>
              <a:tr h="76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Kamu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Tüketimi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35955"/>
                  </a:ext>
                </a:extLst>
              </a:tr>
              <a:tr h="6400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Brüt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Sabit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Yatırımlar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90384"/>
                  </a:ext>
                </a:extLst>
              </a:tr>
              <a:tr h="32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Hizmet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İhracatı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7150"/>
                  </a:ext>
                </a:extLst>
              </a:tr>
              <a:tr h="6400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Hizmet</a:t>
                      </a:r>
                      <a:r>
                        <a:rPr lang="en-US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İthalatı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99985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EF0E78-A802-4C88-BAEE-A8AE32DE2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864347"/>
              </p:ext>
            </p:extLst>
          </p:nvPr>
        </p:nvGraphicFramePr>
        <p:xfrm>
          <a:off x="324090" y="5343836"/>
          <a:ext cx="11439912" cy="640063"/>
        </p:xfrm>
        <a:graphic>
          <a:graphicData uri="http://schemas.openxmlformats.org/drawingml/2006/table">
            <a:tbl>
              <a:tblPr firstRow="1" firstCol="1" bandRow="1"/>
              <a:tblGrid>
                <a:gridCol w="1906652">
                  <a:extLst>
                    <a:ext uri="{9D8B030D-6E8A-4147-A177-3AD203B41FA5}">
                      <a16:colId xmlns:a16="http://schemas.microsoft.com/office/drawing/2014/main" val="2077778054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332972143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4060020062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986525584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3708221116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226741003"/>
                    </a:ext>
                  </a:extLst>
                </a:gridCol>
              </a:tblGrid>
              <a:tr h="6400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Tarım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45514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00D39C-26F9-4129-94A4-AC411AC68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1293"/>
              </p:ext>
            </p:extLst>
          </p:nvPr>
        </p:nvGraphicFramePr>
        <p:xfrm>
          <a:off x="324090" y="5956730"/>
          <a:ext cx="11439912" cy="640063"/>
        </p:xfrm>
        <a:graphic>
          <a:graphicData uri="http://schemas.openxmlformats.org/drawingml/2006/table">
            <a:tbl>
              <a:tblPr firstRow="1" firstCol="1" bandRow="1"/>
              <a:tblGrid>
                <a:gridCol w="1906652">
                  <a:extLst>
                    <a:ext uri="{9D8B030D-6E8A-4147-A177-3AD203B41FA5}">
                      <a16:colId xmlns:a16="http://schemas.microsoft.com/office/drawing/2014/main" val="2077778054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332972143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4060020062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986525584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3708221116"/>
                    </a:ext>
                  </a:extLst>
                </a:gridCol>
                <a:gridCol w="1906652">
                  <a:extLst>
                    <a:ext uri="{9D8B030D-6E8A-4147-A177-3AD203B41FA5}">
                      <a16:colId xmlns:a16="http://schemas.microsoft.com/office/drawing/2014/main" val="2226741003"/>
                    </a:ext>
                  </a:extLst>
                </a:gridCol>
              </a:tblGrid>
              <a:tr h="6400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Sanay</a:t>
                      </a:r>
                      <a:r>
                        <a:rPr lang="tr-TR" sz="14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400" b="0" i="0" u="none" strike="noStrike" dirty="0">
                        <a:solidFill>
                          <a:srgbClr val="D9AC6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9AC6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C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455149"/>
                  </a:ext>
                </a:extLst>
              </a:tr>
            </a:tbl>
          </a:graphicData>
        </a:graphic>
      </p:graphicFrame>
      <p:grpSp>
        <p:nvGrpSpPr>
          <p:cNvPr id="8" name="Grup 5">
            <a:extLst>
              <a:ext uri="{FF2B5EF4-FFF2-40B4-BE49-F238E27FC236}">
                <a16:creationId xmlns:a16="http://schemas.microsoft.com/office/drawing/2014/main" id="{B101B2ED-22DC-43B0-8C09-BA4988118AB4}"/>
              </a:ext>
            </a:extLst>
          </p:cNvPr>
          <p:cNvGrpSpPr/>
          <p:nvPr/>
        </p:nvGrpSpPr>
        <p:grpSpPr>
          <a:xfrm>
            <a:off x="2129716" y="664807"/>
            <a:ext cx="10062284" cy="617025"/>
            <a:chOff x="1220406" y="1540673"/>
            <a:chExt cx="10062284" cy="843265"/>
          </a:xfrm>
        </p:grpSpPr>
        <p:sp>
          <p:nvSpPr>
            <p:cNvPr id="9" name="Yuvarlatılmış Dikdörtgen 7">
              <a:extLst>
                <a:ext uri="{FF2B5EF4-FFF2-40B4-BE49-F238E27FC236}">
                  <a16:creationId xmlns:a16="http://schemas.microsoft.com/office/drawing/2014/main" id="{3542831D-AC4F-40E1-8C5F-32E1787A68F2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10" name="Halka 8">
              <a:extLst>
                <a:ext uri="{FF2B5EF4-FFF2-40B4-BE49-F238E27FC236}">
                  <a16:creationId xmlns:a16="http://schemas.microsoft.com/office/drawing/2014/main" id="{D1191073-FBE0-4299-89A2-2A4107285B2A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11" name="Metin kutusu 9">
              <a:extLst>
                <a:ext uri="{FF2B5EF4-FFF2-40B4-BE49-F238E27FC236}">
                  <a16:creationId xmlns:a16="http://schemas.microsoft.com/office/drawing/2014/main" id="{A43EA636-EAD5-4743-B3BF-B1C787488A3D}"/>
                </a:ext>
              </a:extLst>
            </p:cNvPr>
            <p:cNvSpPr txBox="1"/>
            <p:nvPr/>
          </p:nvSpPr>
          <p:spPr>
            <a:xfrm>
              <a:off x="1913858" y="1719269"/>
              <a:ext cx="6799400" cy="50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 - EKONOMİ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9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2ECEE-9FB7-4415-BF93-751C6E6C7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8</a:t>
            </a:fld>
            <a:r>
              <a:rPr lang="tr-TR"/>
              <a:t>/20</a:t>
            </a:r>
            <a:endParaRPr lang="tr-TR" dirty="0"/>
          </a:p>
        </p:txBody>
      </p:sp>
      <p:grpSp>
        <p:nvGrpSpPr>
          <p:cNvPr id="3" name="Grup 5">
            <a:extLst>
              <a:ext uri="{FF2B5EF4-FFF2-40B4-BE49-F238E27FC236}">
                <a16:creationId xmlns:a16="http://schemas.microsoft.com/office/drawing/2014/main" id="{76EB0194-D4D0-4A40-B3AF-509003F1D420}"/>
              </a:ext>
            </a:extLst>
          </p:cNvPr>
          <p:cNvGrpSpPr/>
          <p:nvPr/>
        </p:nvGrpSpPr>
        <p:grpSpPr>
          <a:xfrm>
            <a:off x="2129716" y="3026043"/>
            <a:ext cx="10062284" cy="617025"/>
            <a:chOff x="1220406" y="1540673"/>
            <a:chExt cx="10062284" cy="843265"/>
          </a:xfrm>
        </p:grpSpPr>
        <p:sp>
          <p:nvSpPr>
            <p:cNvPr id="4" name="Yuvarlatılmış Dikdörtgen 7">
              <a:extLst>
                <a:ext uri="{FF2B5EF4-FFF2-40B4-BE49-F238E27FC236}">
                  <a16:creationId xmlns:a16="http://schemas.microsoft.com/office/drawing/2014/main" id="{687F10FE-155B-4275-93DF-19EAF8161CD9}"/>
                </a:ext>
              </a:extLst>
            </p:cNvPr>
            <p:cNvSpPr/>
            <p:nvPr/>
          </p:nvSpPr>
          <p:spPr>
            <a:xfrm>
              <a:off x="1457731" y="1540673"/>
              <a:ext cx="9824959" cy="843265"/>
            </a:xfrm>
            <a:prstGeom prst="roundRect">
              <a:avLst/>
            </a:prstGeom>
            <a:solidFill>
              <a:srgbClr val="1B2C57"/>
            </a:solidFill>
            <a:ln>
              <a:solidFill>
                <a:srgbClr val="1B2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  <a:tabLst>
                  <a:tab pos="-180340" algn="l"/>
                </a:tabLst>
              </a:pPr>
              <a:endParaRPr lang="tr-TR" b="1" dirty="0">
                <a:solidFill>
                  <a:srgbClr val="C7A462"/>
                </a:solidFill>
                <a:latin typeface="Myriad Pro Semibold" panose="020B0604020202020204" charset="0"/>
                <a:cs typeface="Myriad Pro Semibold" panose="020B0604020202020204" charset="0"/>
              </a:endParaRPr>
            </a:p>
          </p:txBody>
        </p:sp>
        <p:sp>
          <p:nvSpPr>
            <p:cNvPr id="5" name="Halka 8">
              <a:extLst>
                <a:ext uri="{FF2B5EF4-FFF2-40B4-BE49-F238E27FC236}">
                  <a16:creationId xmlns:a16="http://schemas.microsoft.com/office/drawing/2014/main" id="{53F06E88-15AF-41B6-A8E6-A56F2326CFB4}"/>
                </a:ext>
              </a:extLst>
            </p:cNvPr>
            <p:cNvSpPr/>
            <p:nvPr/>
          </p:nvSpPr>
          <p:spPr>
            <a:xfrm>
              <a:off x="1220406" y="1636390"/>
              <a:ext cx="486049" cy="665968"/>
            </a:xfrm>
            <a:prstGeom prst="donut">
              <a:avLst/>
            </a:prstGeom>
            <a:solidFill>
              <a:srgbClr val="D1AB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6" name="Metin kutusu 9">
              <a:extLst>
                <a:ext uri="{FF2B5EF4-FFF2-40B4-BE49-F238E27FC236}">
                  <a16:creationId xmlns:a16="http://schemas.microsoft.com/office/drawing/2014/main" id="{27B4F98E-6BA1-491D-8F72-20F9FAFA3A2E}"/>
                </a:ext>
              </a:extLst>
            </p:cNvPr>
            <p:cNvSpPr txBox="1"/>
            <p:nvPr/>
          </p:nvSpPr>
          <p:spPr>
            <a:xfrm>
              <a:off x="1943780" y="1636390"/>
              <a:ext cx="6799400" cy="6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400" b="1" dirty="0">
                  <a:solidFill>
                    <a:srgbClr val="C7A462"/>
                  </a:solidFill>
                  <a:latin typeface="Myriad Pro Semibold" panose="020B0604020202020204" charset="0"/>
                  <a:cs typeface="Myriad Pro Semibold" panose="020B0604020202020204" charset="0"/>
                </a:rPr>
                <a:t>ARJANTİN-PAZAR BİLGİLERİ/ENGELLER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26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4E2CB-7FC5-4EA7-B821-776B73066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474F5A-8CAD-465D-8FBF-95B9D3615D17}" type="slidenum">
              <a:rPr lang="tr-TR" smtClean="0"/>
              <a:pPr/>
              <a:t>9</a:t>
            </a:fld>
            <a:r>
              <a:rPr lang="tr-TR"/>
              <a:t>/20</a:t>
            </a:r>
            <a:endParaRPr lang="tr-TR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7E2E643-316D-41E9-80BA-3A974F8AA6CD}"/>
              </a:ext>
            </a:extLst>
          </p:cNvPr>
          <p:cNvGraphicFramePr/>
          <p:nvPr/>
        </p:nvGraphicFramePr>
        <p:xfrm>
          <a:off x="2032000" y="719666"/>
          <a:ext cx="9044972" cy="6001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DD366D3-CD7F-4DFC-8404-5E9149A29AA4}"/>
              </a:ext>
            </a:extLst>
          </p:cNvPr>
          <p:cNvSpPr txBox="1"/>
          <p:nvPr/>
        </p:nvSpPr>
        <p:spPr>
          <a:xfrm>
            <a:off x="6681808" y="1894182"/>
            <a:ext cx="3402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Pazarın Büyüklüğü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Tüketici Çeşitliliği/</a:t>
            </a:r>
            <a:r>
              <a:rPr lang="tr-T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Segmentasyonu</a:t>
            </a:r>
            <a:endParaRPr lang="tr-T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Tüketim Kültürü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8DD70-F096-4A8D-B7AF-77B3400F7846}"/>
              </a:ext>
            </a:extLst>
          </p:cNvPr>
          <p:cNvSpPr txBox="1"/>
          <p:nvPr/>
        </p:nvSpPr>
        <p:spPr>
          <a:xfrm>
            <a:off x="3694253" y="1888708"/>
            <a:ext cx="3402957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Gümrük Vergileri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Korumacı Politikalar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Coğrafi Uzaklık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00CA4-9C5F-477B-959F-4668286608CF}"/>
              </a:ext>
            </a:extLst>
          </p:cNvPr>
          <p:cNvSpPr txBox="1"/>
          <p:nvPr/>
        </p:nvSpPr>
        <p:spPr>
          <a:xfrm>
            <a:off x="3278851" y="3038019"/>
            <a:ext cx="3402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 Mallarına Yönelik Olumlu Algı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Nispeten keşfedilmemiş bir pazar olması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 Yapma Kültürü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Fiyat Odaklı Bir Pazar Olması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İkili Döviz Kuru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Yerli Üretimin Yetersizliği</a:t>
            </a:r>
          </a:p>
          <a:p>
            <a:pPr marL="171450" indent="-171450">
              <a:buFontTx/>
              <a:buChar char="-"/>
            </a:pPr>
            <a:endParaRPr lang="tr-T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7EB9B-4E30-4C71-BF56-DD298278867F}"/>
              </a:ext>
            </a:extLst>
          </p:cNvPr>
          <p:cNvSpPr txBox="1"/>
          <p:nvPr/>
        </p:nvSpPr>
        <p:spPr>
          <a:xfrm>
            <a:off x="6757043" y="3168801"/>
            <a:ext cx="3402957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Ekonomik Olumsuzluklar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 Rejimindeki İstikrarsızlık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Yoksulluk/İşsizlik</a:t>
            </a:r>
          </a:p>
          <a:p>
            <a:pPr marL="171450" indent="-171450">
              <a:buFontTx/>
              <a:buChar char="-"/>
            </a:pPr>
            <a:r>
              <a:rPr lang="tr-T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Ekonomik Küçülme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7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19822</TotalTime>
  <Words>1270</Words>
  <Application>Microsoft Office PowerPoint</Application>
  <PresentationFormat>Widescreen</PresentationFormat>
  <Paragraphs>473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Myriad Pro Semibold</vt:lpstr>
      <vt:lpstr>Myriad Pro</vt:lpstr>
      <vt:lpstr>Wingdings</vt:lpstr>
      <vt:lpstr>Times New Roman</vt:lpstr>
      <vt:lpstr>Arial</vt:lpstr>
      <vt:lpstr>Calibri</vt:lpstr>
      <vt:lpstr>Office Theme</vt:lpstr>
      <vt:lpstr>Microsoft Excel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Developer</dc:creator>
  <cp:lastModifiedBy>Buenos Aires Ticaret Müşavirliği / Turkish Commercial Counsellor</cp:lastModifiedBy>
  <cp:revision>1199</cp:revision>
  <cp:lastPrinted>2020-08-07T13:39:10Z</cp:lastPrinted>
  <dcterms:created xsi:type="dcterms:W3CDTF">2019-10-31T08:10:08Z</dcterms:created>
  <dcterms:modified xsi:type="dcterms:W3CDTF">2020-11-10T21:49:27Z</dcterms:modified>
</cp:coreProperties>
</file>