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5" d="100"/>
          <a:sy n="55" d="100"/>
        </p:scale>
        <p:origin x="6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45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45.svg"/><Relationship Id="rId50" Type="http://schemas.openxmlformats.org/officeDocument/2006/relationships/image" Target="../media/image48.pn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svg"/><Relationship Id="rId29" Type="http://schemas.openxmlformats.org/officeDocument/2006/relationships/image" Target="../media/image27.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sv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image" Target="../media/image47.pn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sv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svg"/><Relationship Id="rId48" Type="http://schemas.openxmlformats.org/officeDocument/2006/relationships/image" Target="../media/image46.png"/><Relationship Id="rId8" Type="http://schemas.openxmlformats.org/officeDocument/2006/relationships/image" Target="../media/image6.svg"/><Relationship Id="rId3" Type="http://schemas.openxmlformats.org/officeDocument/2006/relationships/image" Target="../media/image1.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sv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0" Type="http://schemas.openxmlformats.org/officeDocument/2006/relationships/image" Target="../media/image18.svg"/><Relationship Id="rId41"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0" y="0"/>
            <a:ext cx="24387048" cy="2032000"/>
          </a:xfrm>
          <a:prstGeom prst="rect">
            <a:avLst/>
          </a:prstGeom>
        </p:spPr>
      </p:pic>
      <p:pic>
        <p:nvPicPr>
          <p:cNvPr id="3" name="Image 1" descr=" "/>
          <p:cNvPicPr>
            <a:picLocks noChangeAspect="1"/>
          </p:cNvPicPr>
          <p:nvPr/>
        </p:nvPicPr>
        <p:blipFill>
          <a:blip r:embed="rId4"/>
          <a:stretch>
            <a:fillRect/>
          </a:stretch>
        </p:blipFill>
        <p:spPr>
          <a:xfrm>
            <a:off x="9665908" y="508000"/>
            <a:ext cx="5050075" cy="1016000"/>
          </a:xfrm>
          <a:prstGeom prst="rect">
            <a:avLst/>
          </a:prstGeom>
        </p:spPr>
      </p:pic>
      <p:pic>
        <p:nvPicPr>
          <p:cNvPr id="4"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64917" y="588225"/>
            <a:ext cx="611884" cy="932867"/>
          </a:xfrm>
          <a:prstGeom prst="rect">
            <a:avLst/>
          </a:prstGeom>
        </p:spPr>
      </p:pic>
      <p:pic>
        <p:nvPicPr>
          <p:cNvPr id="5"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74443" y="654844"/>
            <a:ext cx="9253" cy="577323"/>
          </a:xfrm>
          <a:prstGeom prst="rect">
            <a:avLst/>
          </a:prstGeom>
        </p:spPr>
      </p:pic>
      <p:pic>
        <p:nvPicPr>
          <p:cNvPr id="6" name="Image 4"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76972" y="1219853"/>
            <a:ext cx="607518" cy="286172"/>
          </a:xfrm>
          <a:prstGeom prst="rect">
            <a:avLst/>
          </a:prstGeom>
        </p:spPr>
      </p:pic>
      <p:pic>
        <p:nvPicPr>
          <p:cNvPr id="7" name="Image 5"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72880" y="1219839"/>
            <a:ext cx="602656" cy="292478"/>
          </a:xfrm>
          <a:prstGeom prst="rect">
            <a:avLst/>
          </a:prstGeom>
        </p:spPr>
      </p:pic>
      <p:pic>
        <p:nvPicPr>
          <p:cNvPr id="8" name="Image 6"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69804" y="1216723"/>
            <a:ext cx="18531" cy="18524"/>
          </a:xfrm>
          <a:prstGeom prst="rect">
            <a:avLst/>
          </a:prstGeom>
        </p:spPr>
      </p:pic>
      <p:pic>
        <p:nvPicPr>
          <p:cNvPr id="9" name="Image 7"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850108" y="1493444"/>
            <a:ext cx="3865872" cy="26736"/>
          </a:xfrm>
          <a:prstGeom prst="rect">
            <a:avLst/>
          </a:prstGeom>
        </p:spPr>
      </p:pic>
      <p:pic>
        <p:nvPicPr>
          <p:cNvPr id="10" name="Image 8"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2059041" y="509135"/>
            <a:ext cx="1466909" cy="473624"/>
          </a:xfrm>
          <a:prstGeom prst="rect">
            <a:avLst/>
          </a:prstGeom>
        </p:spPr>
      </p:pic>
      <p:pic>
        <p:nvPicPr>
          <p:cNvPr id="11" name="Image 9"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869210" y="1035098"/>
            <a:ext cx="3846274" cy="426594"/>
          </a:xfrm>
          <a:prstGeom prst="rect">
            <a:avLst/>
          </a:prstGeom>
        </p:spPr>
      </p:pic>
      <p:pic>
        <p:nvPicPr>
          <p:cNvPr id="12" name="Image 10" descr=" "/>
          <p:cNvPicPr>
            <a:picLocks noChangeAspect="1"/>
          </p:cNvPicPr>
          <p:nvPr/>
        </p:nvPicPr>
        <p:blipFill>
          <a:blip r:embed="rId21"/>
          <a:stretch>
            <a:fillRect/>
          </a:stretch>
        </p:blipFill>
        <p:spPr>
          <a:xfrm>
            <a:off x="0" y="12293600"/>
            <a:ext cx="24387048" cy="1422400"/>
          </a:xfrm>
          <a:prstGeom prst="rect">
            <a:avLst/>
          </a:prstGeom>
        </p:spPr>
      </p:pic>
      <p:sp>
        <p:nvSpPr>
          <p:cNvPr id="13" name="Shape 0"/>
          <p:cNvSpPr/>
          <p:nvPr/>
        </p:nvSpPr>
        <p:spPr>
          <a:xfrm>
            <a:off x="6922365" y="12598400"/>
            <a:ext cx="2115935" cy="812800"/>
          </a:xfrm>
          <a:prstGeom prst="rect">
            <a:avLst/>
          </a:prstGeom>
          <a:noFill/>
          <a:ln/>
        </p:spPr>
      </p:sp>
      <p:pic>
        <p:nvPicPr>
          <p:cNvPr id="14" name="Image 11"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789075" y="12598400"/>
            <a:ext cx="382536" cy="382488"/>
          </a:xfrm>
          <a:prstGeom prst="rect">
            <a:avLst/>
          </a:prstGeom>
        </p:spPr>
      </p:pic>
      <p:sp>
        <p:nvSpPr>
          <p:cNvPr id="15" name="Text 1"/>
          <p:cNvSpPr/>
          <p:nvPr/>
        </p:nvSpPr>
        <p:spPr>
          <a:xfrm>
            <a:off x="6874547" y="13076510"/>
            <a:ext cx="2211570" cy="438524"/>
          </a:xfrm>
          <a:prstGeom prst="rect">
            <a:avLst/>
          </a:prstGeom>
          <a:noFill/>
          <a:ln/>
        </p:spPr>
        <p:txBody>
          <a:bodyPr wrap="square" lIns="0" tIns="0" rIns="0" bIns="0" rtlCol="0" anchor="t"/>
          <a:lstStyle/>
          <a:p>
            <a:pPr marL="0" indent="0" algn="ctr">
              <a:lnSpc>
                <a:spcPts val="2635"/>
              </a:lnSpc>
              <a:buNone/>
            </a:pPr>
            <a:r>
              <a:rPr lang="en-US" sz="2259" dirty="0">
                <a:solidFill>
                  <a:srgbClr val="FFFFFF">
                    <a:alpha val="100000"/>
                  </a:srgbClr>
                </a:solidFill>
                <a:latin typeface="Calibri Bold" pitchFamily="34" charset="0"/>
                <a:ea typeface="Calibri Bold" pitchFamily="34" charset="-122"/>
                <a:cs typeface="Calibri Bold" pitchFamily="34" charset="-120"/>
              </a:rPr>
              <a:t>info@mezoit.com</a:t>
            </a:r>
            <a:endParaRPr lang="en-US" sz="2259" dirty="0"/>
          </a:p>
        </p:txBody>
      </p:sp>
      <p:sp>
        <p:nvSpPr>
          <p:cNvPr id="16" name="Shape 2"/>
          <p:cNvSpPr/>
          <p:nvPr/>
        </p:nvSpPr>
        <p:spPr>
          <a:xfrm>
            <a:off x="9695801" y="12598400"/>
            <a:ext cx="2098004" cy="812800"/>
          </a:xfrm>
          <a:prstGeom prst="rect">
            <a:avLst/>
          </a:prstGeom>
          <a:noFill/>
          <a:ln/>
        </p:spPr>
      </p:sp>
      <p:pic>
        <p:nvPicPr>
          <p:cNvPr id="17" name="Image 12"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553531" y="12598400"/>
            <a:ext cx="382536" cy="382488"/>
          </a:xfrm>
          <a:prstGeom prst="rect">
            <a:avLst/>
          </a:prstGeom>
        </p:spPr>
      </p:pic>
      <p:sp>
        <p:nvSpPr>
          <p:cNvPr id="18" name="Text 3"/>
          <p:cNvSpPr/>
          <p:nvPr/>
        </p:nvSpPr>
        <p:spPr>
          <a:xfrm>
            <a:off x="9647984" y="13076510"/>
            <a:ext cx="2193639" cy="438524"/>
          </a:xfrm>
          <a:prstGeom prst="rect">
            <a:avLst/>
          </a:prstGeom>
          <a:noFill/>
          <a:ln/>
        </p:spPr>
        <p:txBody>
          <a:bodyPr wrap="square" lIns="0" tIns="0" rIns="0" bIns="0" rtlCol="0" anchor="t"/>
          <a:lstStyle/>
          <a:p>
            <a:pPr marL="0" indent="0" algn="ctr">
              <a:lnSpc>
                <a:spcPts val="2635"/>
              </a:lnSpc>
              <a:buNone/>
            </a:pPr>
            <a:r>
              <a:rPr lang="en-US" sz="2259" dirty="0">
                <a:solidFill>
                  <a:srgbClr val="FFFFFF">
                    <a:alpha val="100000"/>
                  </a:srgbClr>
                </a:solidFill>
                <a:latin typeface="Calibri Bold" pitchFamily="34" charset="0"/>
                <a:ea typeface="Calibri Bold" pitchFamily="34" charset="-122"/>
                <a:cs typeface="Calibri Bold" pitchFamily="34" charset="-120"/>
              </a:rPr>
              <a:t>www.mezoit.com</a:t>
            </a:r>
            <a:endParaRPr lang="en-US" sz="2259" dirty="0"/>
          </a:p>
        </p:txBody>
      </p:sp>
      <p:sp>
        <p:nvSpPr>
          <p:cNvPr id="19" name="Shape 4"/>
          <p:cNvSpPr/>
          <p:nvPr/>
        </p:nvSpPr>
        <p:spPr>
          <a:xfrm>
            <a:off x="12451327" y="12598400"/>
            <a:ext cx="2151798" cy="812800"/>
          </a:xfrm>
          <a:prstGeom prst="rect">
            <a:avLst/>
          </a:prstGeom>
          <a:noFill/>
          <a:ln/>
        </p:spPr>
      </p:sp>
      <p:pic>
        <p:nvPicPr>
          <p:cNvPr id="20" name="Image 13"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3335947" y="12598400"/>
            <a:ext cx="382536" cy="382488"/>
          </a:xfrm>
          <a:prstGeom prst="rect">
            <a:avLst/>
          </a:prstGeom>
        </p:spPr>
      </p:pic>
      <p:sp>
        <p:nvSpPr>
          <p:cNvPr id="21" name="Text 5"/>
          <p:cNvSpPr/>
          <p:nvPr/>
        </p:nvSpPr>
        <p:spPr>
          <a:xfrm>
            <a:off x="12403509" y="13076510"/>
            <a:ext cx="2247434" cy="438524"/>
          </a:xfrm>
          <a:prstGeom prst="rect">
            <a:avLst/>
          </a:prstGeom>
          <a:noFill/>
          <a:ln/>
        </p:spPr>
        <p:txBody>
          <a:bodyPr wrap="square" lIns="0" tIns="0" rIns="0" bIns="0" rtlCol="0" anchor="t"/>
          <a:lstStyle/>
          <a:p>
            <a:pPr marL="0" indent="0" algn="ctr">
              <a:lnSpc>
                <a:spcPts val="2635"/>
              </a:lnSpc>
              <a:buNone/>
            </a:pPr>
            <a:r>
              <a:rPr lang="en-US" sz="2259" dirty="0">
                <a:solidFill>
                  <a:srgbClr val="FFFFFF">
                    <a:alpha val="100000"/>
                  </a:srgbClr>
                </a:solidFill>
                <a:latin typeface="Calibri Bold" pitchFamily="34" charset="0"/>
                <a:ea typeface="Calibri Bold" pitchFamily="34" charset="-122"/>
                <a:cs typeface="Calibri Bold" pitchFamily="34" charset="-120"/>
              </a:rPr>
              <a:t>+90 312 385 55 30</a:t>
            </a:r>
            <a:endParaRPr lang="en-US" sz="2259" dirty="0"/>
          </a:p>
        </p:txBody>
      </p:sp>
      <p:sp>
        <p:nvSpPr>
          <p:cNvPr id="22" name="Shape 6"/>
          <p:cNvSpPr/>
          <p:nvPr/>
        </p:nvSpPr>
        <p:spPr>
          <a:xfrm>
            <a:off x="15260585" y="12598400"/>
            <a:ext cx="2205593" cy="812800"/>
          </a:xfrm>
          <a:prstGeom prst="rect">
            <a:avLst/>
          </a:prstGeom>
          <a:noFill/>
          <a:ln/>
        </p:spPr>
      </p:sp>
      <p:pic>
        <p:nvPicPr>
          <p:cNvPr id="23" name="Image 14" descr=" "/>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6172123" y="12598400"/>
            <a:ext cx="382536" cy="382488"/>
          </a:xfrm>
          <a:prstGeom prst="rect">
            <a:avLst/>
          </a:prstGeom>
        </p:spPr>
      </p:pic>
      <p:sp>
        <p:nvSpPr>
          <p:cNvPr id="24" name="Text 7"/>
          <p:cNvSpPr/>
          <p:nvPr/>
        </p:nvSpPr>
        <p:spPr>
          <a:xfrm>
            <a:off x="15212768" y="13076510"/>
            <a:ext cx="2301229" cy="438524"/>
          </a:xfrm>
          <a:prstGeom prst="rect">
            <a:avLst/>
          </a:prstGeom>
          <a:noFill/>
          <a:ln/>
        </p:spPr>
        <p:txBody>
          <a:bodyPr wrap="square" lIns="0" tIns="0" rIns="0" bIns="0" rtlCol="0" anchor="t"/>
          <a:lstStyle/>
          <a:p>
            <a:pPr marL="0" indent="0" algn="ctr">
              <a:lnSpc>
                <a:spcPts val="2635"/>
              </a:lnSpc>
              <a:buNone/>
            </a:pPr>
            <a:r>
              <a:rPr lang="en-US" sz="2259" dirty="0">
                <a:solidFill>
                  <a:srgbClr val="FFFFFF">
                    <a:alpha val="100000"/>
                  </a:srgbClr>
                </a:solidFill>
                <a:latin typeface="Calibri Bold" pitchFamily="34" charset="0"/>
                <a:ea typeface="Calibri Bold" pitchFamily="34" charset="-122"/>
                <a:cs typeface="Calibri Bold" pitchFamily="34" charset="-120"/>
              </a:rPr>
              <a:t>OSTİM Teknopark</a:t>
            </a:r>
            <a:endParaRPr lang="en-US" sz="2259" dirty="0"/>
          </a:p>
        </p:txBody>
      </p:sp>
      <p:sp>
        <p:nvSpPr>
          <p:cNvPr id="25" name="Shape 8"/>
          <p:cNvSpPr/>
          <p:nvPr/>
        </p:nvSpPr>
        <p:spPr>
          <a:xfrm>
            <a:off x="0" y="2032000"/>
            <a:ext cx="24387048" cy="10261600"/>
          </a:xfrm>
          <a:prstGeom prst="rect">
            <a:avLst/>
          </a:prstGeom>
          <a:solidFill>
            <a:srgbClr val="D9D9D9">
              <a:alpha val="100000"/>
            </a:srgbClr>
          </a:solidFill>
          <a:ln/>
        </p:spPr>
      </p:sp>
      <p:pic>
        <p:nvPicPr>
          <p:cNvPr id="26" name="Image 15" descr=" "/>
          <p:cNvPicPr>
            <a:picLocks noChangeAspect="1"/>
          </p:cNvPicPr>
          <p:nvPr/>
        </p:nvPicPr>
        <p:blipFill>
          <a:blip r:embed="rId30"/>
          <a:stretch>
            <a:fillRect/>
          </a:stretch>
        </p:blipFill>
        <p:spPr>
          <a:xfrm>
            <a:off x="0" y="2032000"/>
            <a:ext cx="12193524" cy="5130800"/>
          </a:xfrm>
          <a:prstGeom prst="rect">
            <a:avLst/>
          </a:prstGeom>
        </p:spPr>
      </p:pic>
      <p:pic>
        <p:nvPicPr>
          <p:cNvPr id="27" name="Image 16" descr=" "/>
          <p:cNvPicPr>
            <a:picLocks noChangeAspect="1"/>
          </p:cNvPicPr>
          <p:nvPr/>
        </p:nvPicPr>
        <p:blipFill>
          <a:blip r:embed="rId31"/>
          <a:stretch>
            <a:fillRect/>
          </a:stretch>
        </p:blipFill>
        <p:spPr>
          <a:xfrm>
            <a:off x="304838" y="2336800"/>
            <a:ext cx="4775797" cy="3352800"/>
          </a:xfrm>
          <a:prstGeom prst="rect">
            <a:avLst/>
          </a:prstGeom>
        </p:spPr>
      </p:pic>
      <p:sp>
        <p:nvSpPr>
          <p:cNvPr id="28" name="Text 9"/>
          <p:cNvSpPr/>
          <p:nvPr/>
        </p:nvSpPr>
        <p:spPr>
          <a:xfrm>
            <a:off x="609676" y="2641600"/>
            <a:ext cx="4301604" cy="643467"/>
          </a:xfrm>
          <a:prstGeom prst="rect">
            <a:avLst/>
          </a:prstGeom>
          <a:noFill/>
          <a:ln/>
        </p:spPr>
        <p:txBody>
          <a:bodyPr wrap="square" lIns="0" tIns="0" rIns="0" bIns="0" rtlCol="0" anchor="t"/>
          <a:lstStyle/>
          <a:p>
            <a:pPr marL="0" indent="0" algn="l">
              <a:lnSpc>
                <a:spcPts val="4000"/>
              </a:lnSpc>
              <a:buNone/>
            </a:pPr>
            <a:r>
              <a:rPr lang="en-US" sz="3200" b="1" dirty="0">
                <a:solidFill>
                  <a:srgbClr val="FFFFFF">
                    <a:alpha val="100000"/>
                  </a:srgbClr>
                </a:solidFill>
                <a:latin typeface="Segoe UI Bold" pitchFamily="34" charset="0"/>
                <a:ea typeface="Segoe UI Bold" pitchFamily="34" charset="-122"/>
                <a:cs typeface="Segoe UI Bold" pitchFamily="34" charset="-120"/>
              </a:rPr>
              <a:t>Who Are We ?</a:t>
            </a:r>
            <a:endParaRPr lang="en-US" sz="3200" b="1" dirty="0"/>
          </a:p>
        </p:txBody>
      </p:sp>
      <p:sp>
        <p:nvSpPr>
          <p:cNvPr id="29" name="Text 10"/>
          <p:cNvSpPr/>
          <p:nvPr/>
        </p:nvSpPr>
        <p:spPr>
          <a:xfrm>
            <a:off x="609676" y="3251200"/>
            <a:ext cx="4233863" cy="2201333"/>
          </a:xfrm>
          <a:prstGeom prst="rect">
            <a:avLst/>
          </a:prstGeom>
          <a:noFill/>
          <a:ln/>
        </p:spPr>
        <p:txBody>
          <a:bodyPr wrap="square" lIns="0" tIns="0" rIns="0" bIns="0" rtlCol="0" anchor="t"/>
          <a:lstStyle/>
          <a:p>
            <a:pPr marL="0" indent="0" algn="l">
              <a:lnSpc>
                <a:spcPts val="2400"/>
              </a:lnSpc>
              <a:buNone/>
            </a:pPr>
            <a:r>
              <a:rPr lang="en-US" sz="1600" dirty="0">
                <a:solidFill>
                  <a:srgbClr val="FFFFFF">
                    <a:alpha val="100000"/>
                  </a:srgbClr>
                </a:solidFill>
                <a:latin typeface="Segoe UI Semibold" pitchFamily="34" charset="0"/>
                <a:ea typeface="Segoe UI Semibold" pitchFamily="34" charset="-122"/>
                <a:cs typeface="Segoe UI Semibold" pitchFamily="34" charset="-120"/>
              </a:rPr>
              <a:t>Mezoit Teknoloji Mühendislik ve Bilişim A.Ş. is an Ankara-based technology and engineering company. With its experienced team of expert engineers across various industries, it delivers innovative solutions in CAx, PLM, and DM, effectively leading digital transformation initiatives.</a:t>
            </a:r>
            <a:endParaRPr lang="en-US" sz="1600" dirty="0"/>
          </a:p>
        </p:txBody>
      </p:sp>
      <p:pic>
        <p:nvPicPr>
          <p:cNvPr id="30" name="Image 17" descr=" "/>
          <p:cNvPicPr>
            <a:picLocks noChangeAspect="1"/>
          </p:cNvPicPr>
          <p:nvPr/>
        </p:nvPicPr>
        <p:blipFill>
          <a:blip r:embed="rId32"/>
          <a:stretch>
            <a:fillRect/>
          </a:stretch>
        </p:blipFill>
        <p:spPr>
          <a:xfrm>
            <a:off x="0" y="7162800"/>
            <a:ext cx="12193524" cy="5130800"/>
          </a:xfrm>
          <a:prstGeom prst="rect">
            <a:avLst/>
          </a:prstGeom>
        </p:spPr>
      </p:pic>
      <p:pic>
        <p:nvPicPr>
          <p:cNvPr id="31" name="Image 18" descr=" "/>
          <p:cNvPicPr>
            <a:picLocks noChangeAspect="1"/>
          </p:cNvPicPr>
          <p:nvPr/>
        </p:nvPicPr>
        <p:blipFill>
          <a:blip r:embed="rId33"/>
          <a:stretch>
            <a:fillRect/>
          </a:stretch>
        </p:blipFill>
        <p:spPr>
          <a:xfrm>
            <a:off x="304838" y="7467600"/>
            <a:ext cx="4775797" cy="3962400"/>
          </a:xfrm>
          <a:prstGeom prst="rect">
            <a:avLst/>
          </a:prstGeom>
        </p:spPr>
      </p:pic>
      <p:pic>
        <p:nvPicPr>
          <p:cNvPr id="32" name="Image 19" descr=" "/>
          <p:cNvPicPr>
            <a:picLocks noChangeAspect="1"/>
          </p:cNvPicPr>
          <p:nvPr/>
        </p:nvPicPr>
        <p:blipFill>
          <a:blip r:embed="rId34"/>
          <a:stretch>
            <a:fillRect/>
          </a:stretch>
        </p:blipFill>
        <p:spPr>
          <a:xfrm>
            <a:off x="609676" y="7772400"/>
            <a:ext cx="2591124" cy="812800"/>
          </a:xfrm>
          <a:prstGeom prst="rect">
            <a:avLst/>
          </a:prstGeom>
        </p:spPr>
      </p:pic>
      <p:sp>
        <p:nvSpPr>
          <p:cNvPr id="33" name="Text 11"/>
          <p:cNvSpPr/>
          <p:nvPr/>
        </p:nvSpPr>
        <p:spPr>
          <a:xfrm>
            <a:off x="609676" y="8686800"/>
            <a:ext cx="4233863" cy="2506133"/>
          </a:xfrm>
          <a:prstGeom prst="rect">
            <a:avLst/>
          </a:prstGeom>
          <a:noFill/>
          <a:ln/>
        </p:spPr>
        <p:txBody>
          <a:bodyPr wrap="square" lIns="0" tIns="0" rIns="0" bIns="0" rtlCol="0" anchor="t"/>
          <a:lstStyle/>
          <a:p>
            <a:pPr marL="0" indent="0" algn="l">
              <a:lnSpc>
                <a:spcPts val="2400"/>
              </a:lnSpc>
              <a:buNone/>
            </a:pPr>
            <a:r>
              <a:rPr lang="en-US" sz="1600" dirty="0">
                <a:solidFill>
                  <a:srgbClr val="FFFFFF">
                    <a:alpha val="100000"/>
                  </a:srgbClr>
                </a:solidFill>
                <a:latin typeface="Segoe UI Semibold" pitchFamily="34" charset="0"/>
                <a:ea typeface="Segoe UI Semibold" pitchFamily="34" charset="-122"/>
                <a:cs typeface="Segoe UI Semibold" pitchFamily="34" charset="-120"/>
              </a:rPr>
              <a:t>As Mezoit Teknoloji, we are the official partner of Dassault Systèmes in Türkiye. Through the 3DEXPERIENCE Platform and its brands; CATIA, ENOVIA, SIMULIA, and DELMIA, we guide our customers in their digital transformation journeys, supporting efficiency and innovation at every stage from design to manufacturing.</a:t>
            </a:r>
            <a:endParaRPr lang="en-US" sz="1600" dirty="0"/>
          </a:p>
        </p:txBody>
      </p:sp>
      <p:pic>
        <p:nvPicPr>
          <p:cNvPr id="34" name="Image 20" descr=" "/>
          <p:cNvPicPr>
            <a:picLocks noChangeAspect="1"/>
          </p:cNvPicPr>
          <p:nvPr/>
        </p:nvPicPr>
        <p:blipFill>
          <a:blip r:embed="rId35"/>
          <a:stretch>
            <a:fillRect/>
          </a:stretch>
        </p:blipFill>
        <p:spPr>
          <a:xfrm>
            <a:off x="7646356" y="10972800"/>
            <a:ext cx="4242330" cy="1016000"/>
          </a:xfrm>
          <a:prstGeom prst="rect">
            <a:avLst/>
          </a:prstGeom>
        </p:spPr>
      </p:pic>
      <p:pic>
        <p:nvPicPr>
          <p:cNvPr id="35" name="Image 21" descr=" "/>
          <p:cNvPicPr>
            <a:picLocks noChangeAspect="1"/>
          </p:cNvPicPr>
          <p:nvPr/>
        </p:nvPicPr>
        <p:blipFill>
          <a:blip r:embed="rId36"/>
          <a:stretch>
            <a:fillRect/>
          </a:stretch>
        </p:blipFill>
        <p:spPr>
          <a:xfrm>
            <a:off x="7860869" y="11085689"/>
            <a:ext cx="790327" cy="790222"/>
          </a:xfrm>
          <a:prstGeom prst="rect">
            <a:avLst/>
          </a:prstGeom>
        </p:spPr>
      </p:pic>
      <p:pic>
        <p:nvPicPr>
          <p:cNvPr id="36" name="Image 22" descr=" "/>
          <p:cNvPicPr>
            <a:picLocks noChangeAspect="1"/>
          </p:cNvPicPr>
          <p:nvPr/>
        </p:nvPicPr>
        <p:blipFill>
          <a:blip r:embed="rId37"/>
          <a:stretch>
            <a:fillRect/>
          </a:stretch>
        </p:blipFill>
        <p:spPr>
          <a:xfrm>
            <a:off x="8865708" y="11085689"/>
            <a:ext cx="790327" cy="790222"/>
          </a:xfrm>
          <a:prstGeom prst="rect">
            <a:avLst/>
          </a:prstGeom>
        </p:spPr>
      </p:pic>
      <p:pic>
        <p:nvPicPr>
          <p:cNvPr id="37" name="Image 23" descr=" "/>
          <p:cNvPicPr>
            <a:picLocks noChangeAspect="1"/>
          </p:cNvPicPr>
          <p:nvPr/>
        </p:nvPicPr>
        <p:blipFill>
          <a:blip r:embed="rId38"/>
          <a:stretch>
            <a:fillRect/>
          </a:stretch>
        </p:blipFill>
        <p:spPr>
          <a:xfrm>
            <a:off x="9870548" y="11085689"/>
            <a:ext cx="790327" cy="790222"/>
          </a:xfrm>
          <a:prstGeom prst="rect">
            <a:avLst/>
          </a:prstGeom>
        </p:spPr>
      </p:pic>
      <p:pic>
        <p:nvPicPr>
          <p:cNvPr id="38" name="Image 24" descr=" "/>
          <p:cNvPicPr>
            <a:picLocks noChangeAspect="1"/>
          </p:cNvPicPr>
          <p:nvPr/>
        </p:nvPicPr>
        <p:blipFill>
          <a:blip r:embed="rId39"/>
          <a:stretch>
            <a:fillRect/>
          </a:stretch>
        </p:blipFill>
        <p:spPr>
          <a:xfrm>
            <a:off x="10875387" y="11085689"/>
            <a:ext cx="790327" cy="790222"/>
          </a:xfrm>
          <a:prstGeom prst="rect">
            <a:avLst/>
          </a:prstGeom>
        </p:spPr>
      </p:pic>
      <p:pic>
        <p:nvPicPr>
          <p:cNvPr id="39" name="Image 25" descr=" "/>
          <p:cNvPicPr>
            <a:picLocks noChangeAspect="1"/>
          </p:cNvPicPr>
          <p:nvPr/>
        </p:nvPicPr>
        <p:blipFill>
          <a:blip r:embed="rId40"/>
          <a:stretch>
            <a:fillRect/>
          </a:stretch>
        </p:blipFill>
        <p:spPr>
          <a:xfrm>
            <a:off x="12193524" y="7162800"/>
            <a:ext cx="12193524" cy="5130800"/>
          </a:xfrm>
          <a:prstGeom prst="rect">
            <a:avLst/>
          </a:prstGeom>
        </p:spPr>
      </p:pic>
      <p:pic>
        <p:nvPicPr>
          <p:cNvPr id="40" name="Image 26" descr=" "/>
          <p:cNvPicPr>
            <a:picLocks noChangeAspect="1"/>
          </p:cNvPicPr>
          <p:nvPr/>
        </p:nvPicPr>
        <p:blipFill>
          <a:blip r:embed="rId41"/>
          <a:stretch>
            <a:fillRect/>
          </a:stretch>
        </p:blipFill>
        <p:spPr>
          <a:xfrm>
            <a:off x="12498362" y="7467600"/>
            <a:ext cx="4775797" cy="3657600"/>
          </a:xfrm>
          <a:prstGeom prst="rect">
            <a:avLst/>
          </a:prstGeom>
        </p:spPr>
      </p:pic>
      <p:sp>
        <p:nvSpPr>
          <p:cNvPr id="41" name="Text 12"/>
          <p:cNvSpPr/>
          <p:nvPr/>
        </p:nvSpPr>
        <p:spPr>
          <a:xfrm>
            <a:off x="12803200" y="7772400"/>
            <a:ext cx="4301604" cy="643467"/>
          </a:xfrm>
          <a:prstGeom prst="rect">
            <a:avLst/>
          </a:prstGeom>
          <a:noFill/>
          <a:ln/>
        </p:spPr>
        <p:txBody>
          <a:bodyPr wrap="square" lIns="0" tIns="0" rIns="0" bIns="0" rtlCol="0" anchor="t"/>
          <a:lstStyle/>
          <a:p>
            <a:pPr marL="0" indent="0" algn="l">
              <a:lnSpc>
                <a:spcPts val="4000"/>
              </a:lnSpc>
              <a:buNone/>
            </a:pPr>
            <a:r>
              <a:rPr lang="en-US" sz="3200" b="1" dirty="0">
                <a:solidFill>
                  <a:srgbClr val="FFFFFF">
                    <a:alpha val="100000"/>
                  </a:srgbClr>
                </a:solidFill>
                <a:latin typeface="Segoe UI Bold" pitchFamily="34" charset="0"/>
                <a:ea typeface="Segoe UI Bold" pitchFamily="34" charset="-122"/>
                <a:cs typeface="Segoe UI Bold" pitchFamily="34" charset="-120"/>
              </a:rPr>
              <a:t>Our Services</a:t>
            </a:r>
            <a:endParaRPr lang="en-US" sz="3200" b="1" dirty="0"/>
          </a:p>
        </p:txBody>
      </p:sp>
      <p:sp>
        <p:nvSpPr>
          <p:cNvPr id="42" name="Text 13"/>
          <p:cNvSpPr/>
          <p:nvPr/>
        </p:nvSpPr>
        <p:spPr>
          <a:xfrm>
            <a:off x="12803200" y="8382000"/>
            <a:ext cx="4233863" cy="2506133"/>
          </a:xfrm>
          <a:prstGeom prst="rect">
            <a:avLst/>
          </a:prstGeom>
          <a:noFill/>
          <a:ln/>
        </p:spPr>
        <p:txBody>
          <a:bodyPr wrap="square" lIns="0" tIns="0" rIns="0" bIns="0" rtlCol="0" anchor="t"/>
          <a:lstStyle/>
          <a:p>
            <a:pPr marL="0" indent="0" algn="l">
              <a:lnSpc>
                <a:spcPts val="2400"/>
              </a:lnSpc>
              <a:buNone/>
            </a:pPr>
            <a:r>
              <a:rPr lang="en-US" sz="1600" dirty="0">
                <a:solidFill>
                  <a:srgbClr val="FFFFFF">
                    <a:alpha val="100000"/>
                  </a:srgbClr>
                </a:solidFill>
                <a:latin typeface="Segoe UI Semibold" pitchFamily="34" charset="0"/>
                <a:ea typeface="Segoe UI Semibold" pitchFamily="34" charset="-122"/>
                <a:cs typeface="Segoe UI Semibold" pitchFamily="34" charset="-120"/>
              </a:rPr>
              <a:t>As Mezoit Teknoloji, we deliver comprehensive solutions in engineering, software development, and system integration. Through CAx, PLM, DM, and CM consulting, along with custom system designs, we strengthen your digital infrastructure and enhance operational efficiency.</a:t>
            </a:r>
            <a:endParaRPr lang="en-US" sz="1600" dirty="0"/>
          </a:p>
        </p:txBody>
      </p:sp>
      <p:sp>
        <p:nvSpPr>
          <p:cNvPr id="43" name="Shape 14"/>
          <p:cNvSpPr/>
          <p:nvPr/>
        </p:nvSpPr>
        <p:spPr>
          <a:xfrm>
            <a:off x="20640080" y="7467600"/>
            <a:ext cx="3442130" cy="4064000"/>
          </a:xfrm>
          <a:prstGeom prst="rect">
            <a:avLst/>
          </a:prstGeom>
          <a:noFill/>
          <a:ln/>
        </p:spPr>
      </p:sp>
      <p:sp>
        <p:nvSpPr>
          <p:cNvPr id="44" name="Shape 15"/>
          <p:cNvSpPr/>
          <p:nvPr/>
        </p:nvSpPr>
        <p:spPr>
          <a:xfrm>
            <a:off x="20640080" y="7467600"/>
            <a:ext cx="3442130" cy="1117600"/>
          </a:xfrm>
          <a:prstGeom prst="rect">
            <a:avLst/>
          </a:prstGeom>
          <a:noFill/>
          <a:ln/>
        </p:spPr>
      </p:sp>
      <p:sp>
        <p:nvSpPr>
          <p:cNvPr id="45" name="Text 16"/>
          <p:cNvSpPr/>
          <p:nvPr/>
        </p:nvSpPr>
        <p:spPr>
          <a:xfrm>
            <a:off x="20301371" y="7467600"/>
            <a:ext cx="2447173" cy="1456267"/>
          </a:xfrm>
          <a:prstGeom prst="rect">
            <a:avLst/>
          </a:prstGeom>
          <a:noFill/>
          <a:ln/>
          <a:effectLst>
            <a:outerShdw blurRad="203200" dist="50800" dir="16200000" algn="bl" rotWithShape="0">
              <a:srgbClr val="000000">
                <a:alpha val="64000"/>
              </a:srgbClr>
            </a:outerShdw>
          </a:effectLst>
        </p:spPr>
        <p:txBody>
          <a:bodyPr wrap="square" lIns="0" tIns="0" rIns="0" bIns="0" rtlCol="0" anchor="t"/>
          <a:lstStyle/>
          <a:p>
            <a:pPr marL="0" indent="0" algn="r">
              <a:lnSpc>
                <a:spcPts val="8800"/>
              </a:lnSpc>
              <a:buNone/>
            </a:pPr>
            <a:r>
              <a:rPr lang="en-US" sz="8000" b="1" dirty="0">
                <a:solidFill>
                  <a:srgbClr val="FFFFFF">
                    <a:alpha val="100000"/>
                  </a:srgbClr>
                </a:solidFill>
                <a:latin typeface="Segoe UI Bold" pitchFamily="34" charset="0"/>
                <a:ea typeface="Segoe UI Bold" pitchFamily="34" charset="-122"/>
                <a:cs typeface="Segoe UI Bold" pitchFamily="34" charset="-120"/>
              </a:rPr>
              <a:t>CAD</a:t>
            </a:r>
            <a:endParaRPr lang="en-US" sz="8000" b="1" dirty="0"/>
          </a:p>
        </p:txBody>
      </p:sp>
      <p:pic>
        <p:nvPicPr>
          <p:cNvPr id="46" name="Image 27" descr=" "/>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2761245" y="7264400"/>
            <a:ext cx="1524191" cy="1524000"/>
          </a:xfrm>
          <a:prstGeom prst="rect">
            <a:avLst/>
          </a:prstGeom>
        </p:spPr>
      </p:pic>
      <p:sp>
        <p:nvSpPr>
          <p:cNvPr id="47" name="Shape 17"/>
          <p:cNvSpPr/>
          <p:nvPr/>
        </p:nvSpPr>
        <p:spPr>
          <a:xfrm>
            <a:off x="20640080" y="8940800"/>
            <a:ext cx="3442130" cy="1117600"/>
          </a:xfrm>
          <a:prstGeom prst="rect">
            <a:avLst/>
          </a:prstGeom>
          <a:noFill/>
          <a:ln/>
        </p:spPr>
      </p:sp>
      <p:sp>
        <p:nvSpPr>
          <p:cNvPr id="48" name="Text 18"/>
          <p:cNvSpPr/>
          <p:nvPr/>
        </p:nvSpPr>
        <p:spPr>
          <a:xfrm>
            <a:off x="20301371" y="8940800"/>
            <a:ext cx="2459874" cy="1456267"/>
          </a:xfrm>
          <a:prstGeom prst="rect">
            <a:avLst/>
          </a:prstGeom>
          <a:noFill/>
          <a:ln/>
          <a:effectLst>
            <a:outerShdw blurRad="203200" dist="50800" dir="16200000" algn="bl" rotWithShape="0">
              <a:srgbClr val="000000">
                <a:alpha val="64000"/>
              </a:srgbClr>
            </a:outerShdw>
          </a:effectLst>
        </p:spPr>
        <p:txBody>
          <a:bodyPr wrap="square" lIns="0" tIns="0" rIns="0" bIns="0" rtlCol="0" anchor="t"/>
          <a:lstStyle/>
          <a:p>
            <a:pPr marL="0" indent="0" algn="r">
              <a:lnSpc>
                <a:spcPts val="8800"/>
              </a:lnSpc>
              <a:buNone/>
            </a:pPr>
            <a:r>
              <a:rPr lang="en-US" sz="8000" b="1" dirty="0">
                <a:solidFill>
                  <a:srgbClr val="FFFFFF">
                    <a:alpha val="100000"/>
                  </a:srgbClr>
                </a:solidFill>
                <a:latin typeface="Segoe UI Bold" pitchFamily="34" charset="0"/>
                <a:ea typeface="Segoe UI Bold" pitchFamily="34" charset="-122"/>
                <a:cs typeface="Segoe UI Bold" pitchFamily="34" charset="-120"/>
              </a:rPr>
              <a:t>PLM</a:t>
            </a:r>
            <a:endParaRPr lang="en-US" sz="8000" b="1" dirty="0"/>
          </a:p>
        </p:txBody>
      </p:sp>
      <p:pic>
        <p:nvPicPr>
          <p:cNvPr id="49" name="Image 28" descr=" "/>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2761245" y="8737600"/>
            <a:ext cx="1524191" cy="1524000"/>
          </a:xfrm>
          <a:prstGeom prst="rect">
            <a:avLst/>
          </a:prstGeom>
        </p:spPr>
      </p:pic>
      <p:sp>
        <p:nvSpPr>
          <p:cNvPr id="50" name="Shape 19"/>
          <p:cNvSpPr/>
          <p:nvPr/>
        </p:nvSpPr>
        <p:spPr>
          <a:xfrm>
            <a:off x="20640080" y="10414000"/>
            <a:ext cx="3429429" cy="1117600"/>
          </a:xfrm>
          <a:prstGeom prst="rect">
            <a:avLst/>
          </a:prstGeom>
          <a:noFill/>
          <a:ln/>
        </p:spPr>
      </p:sp>
      <p:sp>
        <p:nvSpPr>
          <p:cNvPr id="51" name="Text 20"/>
          <p:cNvSpPr/>
          <p:nvPr/>
        </p:nvSpPr>
        <p:spPr>
          <a:xfrm>
            <a:off x="20301371" y="10414000"/>
            <a:ext cx="2066125" cy="1456267"/>
          </a:xfrm>
          <a:prstGeom prst="rect">
            <a:avLst/>
          </a:prstGeom>
          <a:noFill/>
          <a:ln/>
          <a:effectLst>
            <a:outerShdw blurRad="203200" dist="50800" dir="16200000" algn="bl" rotWithShape="0">
              <a:srgbClr val="000000">
                <a:alpha val="64000"/>
              </a:srgbClr>
            </a:outerShdw>
          </a:effectLst>
        </p:spPr>
        <p:txBody>
          <a:bodyPr wrap="square" lIns="0" tIns="0" rIns="0" bIns="0" rtlCol="0" anchor="t"/>
          <a:lstStyle/>
          <a:p>
            <a:pPr marL="0" indent="0" algn="r">
              <a:lnSpc>
                <a:spcPts val="8800"/>
              </a:lnSpc>
              <a:buNone/>
            </a:pPr>
            <a:r>
              <a:rPr lang="en-US" sz="8000" b="1" dirty="0">
                <a:solidFill>
                  <a:srgbClr val="FFFFFF">
                    <a:alpha val="100000"/>
                  </a:srgbClr>
                </a:solidFill>
                <a:latin typeface="Segoe UI Bold" pitchFamily="34" charset="0"/>
                <a:ea typeface="Segoe UI Bold" pitchFamily="34" charset="-122"/>
                <a:cs typeface="Segoe UI Bold" pitchFamily="34" charset="-120"/>
              </a:rPr>
              <a:t>DM</a:t>
            </a:r>
            <a:endParaRPr lang="en-US" sz="8000" b="1" dirty="0"/>
          </a:p>
        </p:txBody>
      </p:sp>
      <p:pic>
        <p:nvPicPr>
          <p:cNvPr id="52" name="Image 29" descr=" "/>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2748543" y="10210800"/>
            <a:ext cx="1524191" cy="1524000"/>
          </a:xfrm>
          <a:prstGeom prst="rect">
            <a:avLst/>
          </a:prstGeom>
        </p:spPr>
      </p:pic>
      <p:pic>
        <p:nvPicPr>
          <p:cNvPr id="53" name="Image 30" descr=" "/>
          <p:cNvPicPr>
            <a:picLocks noChangeAspect="1"/>
          </p:cNvPicPr>
          <p:nvPr/>
        </p:nvPicPr>
        <p:blipFill>
          <a:blip r:embed="rId48"/>
          <a:stretch>
            <a:fillRect/>
          </a:stretch>
        </p:blipFill>
        <p:spPr>
          <a:xfrm>
            <a:off x="12193524" y="2032000"/>
            <a:ext cx="12193524" cy="5130800"/>
          </a:xfrm>
          <a:prstGeom prst="rect">
            <a:avLst/>
          </a:prstGeom>
        </p:spPr>
      </p:pic>
      <p:pic>
        <p:nvPicPr>
          <p:cNvPr id="54" name="Image 31" descr=" "/>
          <p:cNvPicPr>
            <a:picLocks noChangeAspect="1"/>
          </p:cNvPicPr>
          <p:nvPr/>
        </p:nvPicPr>
        <p:blipFill>
          <a:blip r:embed="rId49"/>
          <a:stretch>
            <a:fillRect/>
          </a:stretch>
        </p:blipFill>
        <p:spPr>
          <a:xfrm>
            <a:off x="12498362" y="2336800"/>
            <a:ext cx="4775797" cy="3962400"/>
          </a:xfrm>
          <a:prstGeom prst="rect">
            <a:avLst/>
          </a:prstGeom>
        </p:spPr>
      </p:pic>
      <p:pic>
        <p:nvPicPr>
          <p:cNvPr id="55" name="Image 32" descr=" "/>
          <p:cNvPicPr>
            <a:picLocks noChangeAspect="1"/>
          </p:cNvPicPr>
          <p:nvPr/>
        </p:nvPicPr>
        <p:blipFill>
          <a:blip r:embed="rId50"/>
          <a:stretch>
            <a:fillRect/>
          </a:stretch>
        </p:blipFill>
        <p:spPr>
          <a:xfrm>
            <a:off x="12803200" y="2641600"/>
            <a:ext cx="2349794" cy="812800"/>
          </a:xfrm>
          <a:prstGeom prst="rect">
            <a:avLst/>
          </a:prstGeom>
        </p:spPr>
      </p:pic>
      <p:sp>
        <p:nvSpPr>
          <p:cNvPr id="56" name="Text 21"/>
          <p:cNvSpPr/>
          <p:nvPr/>
        </p:nvSpPr>
        <p:spPr>
          <a:xfrm>
            <a:off x="12803200" y="3556000"/>
            <a:ext cx="4233863" cy="2506133"/>
          </a:xfrm>
          <a:prstGeom prst="rect">
            <a:avLst/>
          </a:prstGeom>
          <a:noFill/>
          <a:ln/>
        </p:spPr>
        <p:txBody>
          <a:bodyPr wrap="square" lIns="0" tIns="0" rIns="0" bIns="0" rtlCol="0" anchor="t"/>
          <a:lstStyle/>
          <a:p>
            <a:pPr marL="0" indent="0" algn="l">
              <a:lnSpc>
                <a:spcPts val="2400"/>
              </a:lnSpc>
              <a:buNone/>
            </a:pPr>
            <a:r>
              <a:rPr lang="en-US" sz="1600" dirty="0">
                <a:solidFill>
                  <a:srgbClr val="FFFFFF">
                    <a:alpha val="100000"/>
                  </a:srgbClr>
                </a:solidFill>
                <a:latin typeface="Segoe UI Semibold" pitchFamily="34" charset="0"/>
                <a:ea typeface="Segoe UI Semibold" pitchFamily="34" charset="-122"/>
                <a:cs typeface="Segoe UI Semibold" pitchFamily="34" charset="-120"/>
              </a:rPr>
              <a:t>Mezoit AutoXpert is a comprehensive engineering software focused on CAD, PLM, and DM processes, offering multi-platform support. Operating within a unified environment, it aims to reduce errors, enhance quality, and lower costs across design, manufacturing, and operational processes.</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Words>
  <Application>Microsoft Office PowerPoint</Application>
  <PresentationFormat>Custom</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 Bold</vt:lpstr>
      <vt:lpstr>Segoe UI Bold</vt:lpstr>
      <vt:lpstr>Segoe UI Semibold</vt:lpstr>
      <vt:lpstr>Office Theme</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Halil Celik</cp:lastModifiedBy>
  <cp:revision>2</cp:revision>
  <dcterms:created xsi:type="dcterms:W3CDTF">2026-02-27T11:26:08Z</dcterms:created>
  <dcterms:modified xsi:type="dcterms:W3CDTF">2026-02-27T11:27:20Z</dcterms:modified>
</cp:coreProperties>
</file>